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5" r:id="rId22"/>
    <p:sldId id="276" r:id="rId23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CoolveticaRg-Regular" charset="0"/>
        <a:ea typeface="ヒラギノ角ゴ ProN W3" charset="0"/>
        <a:cs typeface="ヒラギノ角ゴ ProN W3" charset="0"/>
        <a:sym typeface="CoolveticaRg-Regular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CoolveticaRg-Regular" charset="0"/>
        <a:ea typeface="ヒラギノ角ゴ ProN W3" charset="0"/>
        <a:cs typeface="ヒラギノ角ゴ ProN W3" charset="0"/>
        <a:sym typeface="CoolveticaRg-Regular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CoolveticaRg-Regular" charset="0"/>
        <a:ea typeface="ヒラギノ角ゴ ProN W3" charset="0"/>
        <a:cs typeface="ヒラギノ角ゴ ProN W3" charset="0"/>
        <a:sym typeface="CoolveticaRg-Regular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CoolveticaRg-Regular" charset="0"/>
        <a:ea typeface="ヒラギノ角ゴ ProN W3" charset="0"/>
        <a:cs typeface="ヒラギノ角ゴ ProN W3" charset="0"/>
        <a:sym typeface="CoolveticaRg-Regular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CoolveticaRg-Regular" charset="0"/>
        <a:ea typeface="ヒラギノ角ゴ ProN W3" charset="0"/>
        <a:cs typeface="ヒラギノ角ゴ ProN W3" charset="0"/>
        <a:sym typeface="CoolveticaRg-Regular" charset="0"/>
      </a:defRPr>
    </a:lvl5pPr>
    <a:lvl6pPr marL="2286000" algn="l" defTabSz="914400" rtl="0" eaLnBrk="1" latinLnBrk="0" hangingPunct="1">
      <a:defRPr sz="1200" kern="1200">
        <a:solidFill>
          <a:srgbClr val="FFFFFF"/>
        </a:solidFill>
        <a:latin typeface="CoolveticaRg-Regular" charset="0"/>
        <a:ea typeface="ヒラギノ角ゴ ProN W3" charset="0"/>
        <a:cs typeface="ヒラギノ角ゴ ProN W3" charset="0"/>
        <a:sym typeface="CoolveticaRg-Regular" charset="0"/>
      </a:defRPr>
    </a:lvl6pPr>
    <a:lvl7pPr marL="2743200" algn="l" defTabSz="914400" rtl="0" eaLnBrk="1" latinLnBrk="0" hangingPunct="1">
      <a:defRPr sz="1200" kern="1200">
        <a:solidFill>
          <a:srgbClr val="FFFFFF"/>
        </a:solidFill>
        <a:latin typeface="CoolveticaRg-Regular" charset="0"/>
        <a:ea typeface="ヒラギノ角ゴ ProN W3" charset="0"/>
        <a:cs typeface="ヒラギノ角ゴ ProN W3" charset="0"/>
        <a:sym typeface="CoolveticaRg-Regular" charset="0"/>
      </a:defRPr>
    </a:lvl7pPr>
    <a:lvl8pPr marL="3200400" algn="l" defTabSz="914400" rtl="0" eaLnBrk="1" latinLnBrk="0" hangingPunct="1">
      <a:defRPr sz="1200" kern="1200">
        <a:solidFill>
          <a:srgbClr val="FFFFFF"/>
        </a:solidFill>
        <a:latin typeface="CoolveticaRg-Regular" charset="0"/>
        <a:ea typeface="ヒラギノ角ゴ ProN W3" charset="0"/>
        <a:cs typeface="ヒラギノ角ゴ ProN W3" charset="0"/>
        <a:sym typeface="CoolveticaRg-Regular" charset="0"/>
      </a:defRPr>
    </a:lvl8pPr>
    <a:lvl9pPr marL="3657600" algn="l" defTabSz="914400" rtl="0" eaLnBrk="1" latinLnBrk="0" hangingPunct="1">
      <a:defRPr sz="1200" kern="1200">
        <a:solidFill>
          <a:srgbClr val="FFFFFF"/>
        </a:solidFill>
        <a:latin typeface="CoolveticaRg-Regular" charset="0"/>
        <a:ea typeface="ヒラギノ角ゴ ProN W3" charset="0"/>
        <a:cs typeface="ヒラギノ角ゴ ProN W3" charset="0"/>
        <a:sym typeface="CoolveticaRg-Regular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89242" autoAdjust="0"/>
  </p:normalViewPr>
  <p:slideViewPr>
    <p:cSldViewPr>
      <p:cViewPr varScale="1">
        <p:scale>
          <a:sx n="45" d="100"/>
          <a:sy n="45" d="100"/>
        </p:scale>
        <p:origin x="-1572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274175" y="0"/>
            <a:ext cx="2765425" cy="97536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43875" cy="97536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90600" y="4856163"/>
            <a:ext cx="5448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91300" y="4856163"/>
            <a:ext cx="5448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463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olveticaRg-Regular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856163"/>
            <a:ext cx="11049000" cy="4897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olveticaRg-Regular" charset="0"/>
              </a:rPr>
              <a:t>Click to edit Master text styles</a:t>
            </a:r>
          </a:p>
          <a:p>
            <a:pPr lvl="1"/>
            <a:r>
              <a:rPr lang="en-US" smtClean="0">
                <a:sym typeface="CoolveticaRg-Regular" charset="0"/>
              </a:rPr>
              <a:t>Second level</a:t>
            </a:r>
          </a:p>
          <a:p>
            <a:pPr lvl="2"/>
            <a:r>
              <a:rPr lang="en-US" smtClean="0">
                <a:sym typeface="CoolveticaRg-Regular" charset="0"/>
              </a:rPr>
              <a:t>Third level</a:t>
            </a:r>
          </a:p>
          <a:p>
            <a:pPr lvl="3"/>
            <a:r>
              <a:rPr lang="en-US" smtClean="0">
                <a:sym typeface="CoolveticaRg-Regular" charset="0"/>
              </a:rPr>
              <a:t>Fourth level</a:t>
            </a:r>
          </a:p>
          <a:p>
            <a:pPr lvl="4"/>
            <a:r>
              <a:rPr lang="en-US" smtClean="0">
                <a:sym typeface="CoolveticaRg-Regular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CoolveticaRg-Regular" charset="0"/>
        </a:defRPr>
      </a:lvl1pPr>
      <a:lvl2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oolveticaRg-Regular" charset="0"/>
          <a:ea typeface="ヒラギノ角ゴ ProN W3" charset="0"/>
          <a:cs typeface="ヒラギノ角ゴ ProN W3" charset="0"/>
          <a:sym typeface="CoolveticaRg-Regular" charset="0"/>
        </a:defRPr>
      </a:lvl2pPr>
      <a:lvl3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oolveticaRg-Regular" charset="0"/>
          <a:ea typeface="ヒラギノ角ゴ ProN W3" charset="0"/>
          <a:cs typeface="ヒラギノ角ゴ ProN W3" charset="0"/>
          <a:sym typeface="CoolveticaRg-Regular" charset="0"/>
        </a:defRPr>
      </a:lvl3pPr>
      <a:lvl4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oolveticaRg-Regular" charset="0"/>
          <a:ea typeface="ヒラギノ角ゴ ProN W3" charset="0"/>
          <a:cs typeface="ヒラギノ角ゴ ProN W3" charset="0"/>
          <a:sym typeface="CoolveticaRg-Regular" charset="0"/>
        </a:defRPr>
      </a:lvl4pPr>
      <a:lvl5pPr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oolveticaRg-Regular" charset="0"/>
          <a:ea typeface="ヒラギノ角ゴ ProN W3" charset="0"/>
          <a:cs typeface="ヒラギノ角ゴ ProN W3" charset="0"/>
          <a:sym typeface="CoolveticaRg-Regular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oolveticaRg-Regular" charset="0"/>
          <a:ea typeface="ヒラギノ角ゴ ProN W3" charset="0"/>
          <a:cs typeface="ヒラギノ角ゴ ProN W3" charset="0"/>
          <a:sym typeface="CoolveticaRg-Regular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oolveticaRg-Regular" charset="0"/>
          <a:ea typeface="ヒラギノ角ゴ ProN W3" charset="0"/>
          <a:cs typeface="ヒラギノ角ゴ ProN W3" charset="0"/>
          <a:sym typeface="CoolveticaRg-Regular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oolveticaRg-Regular" charset="0"/>
          <a:ea typeface="ヒラギノ角ゴ ProN W3" charset="0"/>
          <a:cs typeface="ヒラギノ角ゴ ProN W3" charset="0"/>
          <a:sym typeface="CoolveticaRg-Regular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oolveticaRg-Regular" charset="0"/>
          <a:ea typeface="ヒラギノ角ゴ ProN W3" charset="0"/>
          <a:cs typeface="ヒラギノ角ゴ ProN W3" charset="0"/>
          <a:sym typeface="CoolveticaRg-Regular" charset="0"/>
        </a:defRPr>
      </a:lvl9pPr>
    </p:titleStyle>
    <p:bodyStyle>
      <a:lvl1pPr algn="ctr" rtl="0" fontAlgn="base">
        <a:spcBef>
          <a:spcPts val="1100"/>
        </a:spcBef>
        <a:spcAft>
          <a:spcPct val="0"/>
        </a:spcAft>
        <a:defRPr sz="4400">
          <a:solidFill>
            <a:schemeClr val="tx1"/>
          </a:solidFill>
          <a:latin typeface="+mn-lt"/>
          <a:ea typeface="+mn-ea"/>
          <a:cs typeface="+mn-cs"/>
          <a:sym typeface="CoolveticaRg-Regular" charset="0"/>
        </a:defRPr>
      </a:lvl1pPr>
      <a:lvl2pPr marL="317500" algn="ctr" rtl="0" fontAlgn="base">
        <a:spcBef>
          <a:spcPts val="100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CoolveticaRg-Regular" charset="0"/>
        </a:defRPr>
      </a:lvl2pPr>
      <a:lvl3pPr marL="965200" algn="ctr" rtl="0" fontAlgn="base">
        <a:spcBef>
          <a:spcPts val="90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CoolveticaRg-Regular" charset="0"/>
        </a:defRPr>
      </a:lvl3pPr>
      <a:lvl4pPr marL="1625600" algn="ctr" rtl="0" fontAlgn="base">
        <a:spcBef>
          <a:spcPts val="7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CoolveticaRg-Regular" charset="0"/>
        </a:defRPr>
      </a:lvl4pPr>
      <a:lvl5pPr marL="2273300" algn="ctr" rtl="0" fontAlgn="base">
        <a:spcBef>
          <a:spcPts val="7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CoolveticaRg-Regular" charset="0"/>
        </a:defRPr>
      </a:lvl5pPr>
      <a:lvl6pPr marL="2730500" algn="ctr" rtl="0" fontAlgn="base">
        <a:spcBef>
          <a:spcPts val="7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CoolveticaRg-Regular" charset="0"/>
        </a:defRPr>
      </a:lvl6pPr>
      <a:lvl7pPr marL="3187700" algn="ctr" rtl="0" fontAlgn="base">
        <a:spcBef>
          <a:spcPts val="7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CoolveticaRg-Regular" charset="0"/>
        </a:defRPr>
      </a:lvl7pPr>
      <a:lvl8pPr marL="3644900" algn="ctr" rtl="0" fontAlgn="base">
        <a:spcBef>
          <a:spcPts val="7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CoolveticaRg-Regular" charset="0"/>
        </a:defRPr>
      </a:lvl8pPr>
      <a:lvl9pPr marL="4102100" algn="ctr" rtl="0" fontAlgn="base">
        <a:spcBef>
          <a:spcPts val="7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CoolveticaRg-Regular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ziennikzachodni.pl/artykul/789464,precz-z-prusakami-glosuj-za-polska-ulotki-plebiscytowe-z-1921-r,5,id,t,sg.html" TargetMode="External"/><Relationship Id="rId3" Type="http://schemas.openxmlformats.org/officeDocument/2006/relationships/hyperlink" Target="http://www.vkol.cz/data/soubory/hf/konference-slezsko-v-promenach-casu/konference_slezsko_giedrojc.pdf" TargetMode="External"/><Relationship Id="rId7" Type="http://schemas.openxmlformats.org/officeDocument/2006/relationships/hyperlink" Target="http://mojhistorycznyblog.blog.pl/2012/10/10/decyzja-o-podziale-obszaru-plebiscytowego/" TargetMode="External"/><Relationship Id="rId2" Type="http://schemas.openxmlformats.org/officeDocument/2006/relationships/hyperlink" Target="http://pl.wikipedia.org/wiki/Plebiscyt_na_G%C3%B3rnym_%C5%9Al%C4%85sk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ncyklo.pl/index.php5?title=Plebiscyt_i_jego_skutki" TargetMode="External"/><Relationship Id="rId5" Type="http://schemas.openxmlformats.org/officeDocument/2006/relationships/hyperlink" Target="http://opolskie.regiopedia.pl/wiki/plebiscyt-na-gornym-slasku" TargetMode="External"/><Relationship Id="rId4" Type="http://schemas.openxmlformats.org/officeDocument/2006/relationships/hyperlink" Target="http://eszkola.pl/historia/plebiscyt-na-gornym-slasku-20-03-1921-8259.html" TargetMode="External"/><Relationship Id="rId9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nowahistoria.interia.pl/ii-rzeczpospolita/news-21-maja-1921-r-bitwa-o-gore-sw-anny-podczas-iii-powstania-sl,nId,1429155" TargetMode="External"/><Relationship Id="rId7" Type="http://schemas.openxmlformats.org/officeDocument/2006/relationships/hyperlink" Target="http://szczepon.blox.pl/2011/03/Gora-Swietej-Anny-niem-Sankt-Anna-Berg.html" TargetMode="External"/><Relationship Id="rId2" Type="http://schemas.openxmlformats.org/officeDocument/2006/relationships/hyperlink" Target="http://pl.wikipedia.org/wiki/Bitwa_w_rejonie_G%C3%B3ry_%C5%9Bw._Ann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polskie.regiopedia.pl/wiki/zapomniani-uczestnicy-iii-powstania-slaskiego" TargetMode="External"/><Relationship Id="rId5" Type="http://schemas.openxmlformats.org/officeDocument/2006/relationships/hyperlink" Target="http://www.polskieradio.pl/39/248/Artykul/608550,Krwawe-walki-o-Gore-Swietej-Anny" TargetMode="External"/><Relationship Id="rId4" Type="http://schemas.openxmlformats.org/officeDocument/2006/relationships/hyperlink" Target="http://niepoprawni.pl/blog/4195/21-maja-1921-rozpoczely-sie-zaciete-walki-o-gore-sw-anny-podczas-iii-powstania-slaskiego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to.pl/apps/pbcs.dll/article?AID=/20131113/REPORTAZ/131119981" TargetMode="External"/><Relationship Id="rId13" Type="http://schemas.openxmlformats.org/officeDocument/2006/relationships/hyperlink" Target="http://historia.org.pl/2012/08/21/traktat-wersalski-sprawiedliwy-pokoj-czy-krzywdzacy-dyktat/" TargetMode="External"/><Relationship Id="rId18" Type="http://schemas.openxmlformats.org/officeDocument/2006/relationships/hyperlink" Target="http://pl.wikipedia.org/wiki/II_powstanie_%C5%9Bl%C4%85skie" TargetMode="External"/><Relationship Id="rId3" Type="http://schemas.openxmlformats.org/officeDocument/2006/relationships/hyperlink" Target="http://www.alfa.com.pl/slask/201205/s33.htm" TargetMode="External"/><Relationship Id="rId21" Type="http://schemas.openxmlformats.org/officeDocument/2006/relationships/hyperlink" Target="https://www.youtube.com/watch?v=_6QeY6kX1yQ" TargetMode="External"/><Relationship Id="rId7" Type="http://schemas.openxmlformats.org/officeDocument/2006/relationships/hyperlink" Target="http://www.muzeum.siemianowice.pl/wydawnictwa/Rocznik_8.pdf" TargetMode="External"/><Relationship Id="rId12" Type="http://schemas.openxmlformats.org/officeDocument/2006/relationships/hyperlink" Target="http://eszkola.pl/jezyk-polski/traktat-wersalski-2045.html" TargetMode="External"/><Relationship Id="rId17" Type="http://schemas.openxmlformats.org/officeDocument/2006/relationships/hyperlink" Target="http://pl.wikipedia.org/wiki/I_powstanie_%C5%9Bl%C4%85skie" TargetMode="External"/><Relationship Id="rId2" Type="http://schemas.openxmlformats.org/officeDocument/2006/relationships/hyperlink" Target="http://pl.wikipedia.org/wiki/Wojciech_Korfanty" TargetMode="External"/><Relationship Id="rId16" Type="http://schemas.openxmlformats.org/officeDocument/2006/relationships/hyperlink" Target="http://www.eduteka.pl/doc/postanowienia-kongresu-wersalskiego-w-sprawie-polski" TargetMode="External"/><Relationship Id="rId20" Type="http://schemas.openxmlformats.org/officeDocument/2006/relationships/hyperlink" Target="https://www.youtube.com/watch?v=VhRxZOp0sm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lozofia.3bird.net/download/archeologia/historia-wojciech-korfanty-a-sprawa-slaska.pdf" TargetMode="External"/><Relationship Id="rId11" Type="http://schemas.openxmlformats.org/officeDocument/2006/relationships/hyperlink" Target="http://www.polskieradio.pl/39/156/Artykul/1019042,Traktat-wersalski-%E2%80%93-powrot-Polski-na-mape-Europy-" TargetMode="External"/><Relationship Id="rId24" Type="http://schemas.openxmlformats.org/officeDocument/2006/relationships/hyperlink" Target="http://www.muzeumslaskie.pl/wystawa-muzeum-slaskiego-w-senacie.php" TargetMode="External"/><Relationship Id="rId5" Type="http://schemas.openxmlformats.org/officeDocument/2006/relationships/hyperlink" Target="http://gpcodziennie.pl/13876-wojciech-korfanty-wybitny-polityk.html" TargetMode="External"/><Relationship Id="rId15" Type="http://schemas.openxmlformats.org/officeDocument/2006/relationships/hyperlink" Target="http://dzieje.pl/aktualnosci/traktat-wersalski" TargetMode="External"/><Relationship Id="rId23" Type="http://schemas.openxmlformats.org/officeDocument/2006/relationships/hyperlink" Target="http://www.muzeum.gliwice.pl/90-rocznica-plebiscytu-i-iii-powstania-slaskiego/" TargetMode="External"/><Relationship Id="rId10" Type="http://schemas.openxmlformats.org/officeDocument/2006/relationships/hyperlink" Target="http://pl.wikipedia.org/wiki/Traktat_wersalski" TargetMode="External"/><Relationship Id="rId19" Type="http://schemas.openxmlformats.org/officeDocument/2006/relationships/hyperlink" Target="http://pl.wikipedia.org/wiki/III_powstanie_%C5%9Bl%C4%85skie" TargetMode="External"/><Relationship Id="rId4" Type="http://schemas.openxmlformats.org/officeDocument/2006/relationships/hyperlink" Target="http://www.radio.opole.pl/do_druku/typ,0,id,256882.html" TargetMode="External"/><Relationship Id="rId9" Type="http://schemas.openxmlformats.org/officeDocument/2006/relationships/hyperlink" Target="http://halat.pl/korfanty.html" TargetMode="External"/><Relationship Id="rId14" Type="http://schemas.openxmlformats.org/officeDocument/2006/relationships/hyperlink" Target="http://encyklopedia.pwn.pl/haslo/wersalski-traktat-pokojowy;3994912.html" TargetMode="External"/><Relationship Id="rId22" Type="http://schemas.openxmlformats.org/officeDocument/2006/relationships/hyperlink" Target="https://www.youtube.com/watch?v=9EIyHG-ODDs&amp;list=PLWn4k00VieN-YOiAN2O88e5BAMAEyzzXi&amp;index=2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ziennikzachodni.pl/artykul/789464,precz-z-prusakami-glosuj-za-polska-ulotki-plebiscytowe-z-1921-r,5,id,t,sg.html" TargetMode="External"/><Relationship Id="rId13" Type="http://schemas.openxmlformats.org/officeDocument/2006/relationships/hyperlink" Target="http://opolskie.regiopedia.pl/wiki/zapomniani-uczestnicy-iii-powstania-slaskiego" TargetMode="External"/><Relationship Id="rId3" Type="http://schemas.openxmlformats.org/officeDocument/2006/relationships/hyperlink" Target="http://www.vkol.cz/data/soubory/hf/konference-slezsko-v-promenach-casu/konference_slezsko_giedrojc.pdf" TargetMode="External"/><Relationship Id="rId7" Type="http://schemas.openxmlformats.org/officeDocument/2006/relationships/hyperlink" Target="http://mojhistorycznyblog.blog.pl/2012/10/10/decyzja-o-podziale-obszaru-plebiscytowego/" TargetMode="External"/><Relationship Id="rId12" Type="http://schemas.openxmlformats.org/officeDocument/2006/relationships/hyperlink" Target="http://www.polskieradio.pl/39/248/Artykul/608550,Krwawe-walki-o-Gore-Swietej-Anny" TargetMode="External"/><Relationship Id="rId2" Type="http://schemas.openxmlformats.org/officeDocument/2006/relationships/hyperlink" Target="http://pl.wikipedia.org/wiki/Plebiscyt_na_G%C3%B3rnym_%C5%9Al%C4%85sk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ncyklo.pl/index.php5?title=Plebiscyt_i_jego_skutki" TargetMode="External"/><Relationship Id="rId11" Type="http://schemas.openxmlformats.org/officeDocument/2006/relationships/hyperlink" Target="http://niepoprawni.pl/blog/4195/21-maja-1921-rozpoczely-sie-zaciete-walki-o-gore-sw-anny-podczas-iii-powstania-slaskiego" TargetMode="External"/><Relationship Id="rId5" Type="http://schemas.openxmlformats.org/officeDocument/2006/relationships/hyperlink" Target="http://opolskie.regiopedia.pl/wiki/plebiscyt-na-gornym-slasku" TargetMode="External"/><Relationship Id="rId10" Type="http://schemas.openxmlformats.org/officeDocument/2006/relationships/hyperlink" Target="http://nowahistoria.interia.pl/ii-rzeczpospolita/news-21-maja-1921-r-bitwa-o-gore-sw-anny-podczas-iii-powstania-sl,nId,1429155" TargetMode="External"/><Relationship Id="rId4" Type="http://schemas.openxmlformats.org/officeDocument/2006/relationships/hyperlink" Target="http://eszkola.pl/historia/plebiscyt-na-gornym-slasku-20-03-1921-8259.html" TargetMode="External"/><Relationship Id="rId9" Type="http://schemas.openxmlformats.org/officeDocument/2006/relationships/hyperlink" Target="http://pl.wikipedia.org/wiki/Bitwa_w_rejonie_G%C3%B3ry_%C5%9Bw._Anny" TargetMode="External"/><Relationship Id="rId14" Type="http://schemas.openxmlformats.org/officeDocument/2006/relationships/hyperlink" Target="http://szczepon.blox.pl/2011/03/Gora-Swietej-Anny-niem-Sankt-Anna-Berg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cjonalista.pl/kk.php/s,3636" TargetMode="External"/><Relationship Id="rId2" Type="http://schemas.openxmlformats.org/officeDocument/2006/relationships/hyperlink" Target="http://www.eioba.pl/a2576/prawo_autorskie_w_interneci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rguefile.com/" TargetMode="External"/><Relationship Id="rId7" Type="http://schemas.openxmlformats.org/officeDocument/2006/relationships/package" Target="../embeddings/Prezentacja_programu_Microsoft_Office_PowerPoint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prezi.com/gtqphsppg3sq/?utm_campaign=share&amp;utm_medium=copy&amp;rc=ex0share" TargetMode="External"/><Relationship Id="rId5" Type="http://schemas.openxmlformats.org/officeDocument/2006/relationships/hyperlink" Target="http://popplet.com/app/" TargetMode="External"/><Relationship Id="rId4" Type="http://schemas.openxmlformats.org/officeDocument/2006/relationships/hyperlink" Target="http://www.calameo.com/read/001949549c9f267462309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to.pl/apps/pbcs.dll/article?AID=/20131113/REPORTAZ/131119981" TargetMode="External"/><Relationship Id="rId3" Type="http://schemas.openxmlformats.org/officeDocument/2006/relationships/hyperlink" Target="http://www.alfa.com.pl/slask/201205/s33.htm" TargetMode="External"/><Relationship Id="rId7" Type="http://schemas.openxmlformats.org/officeDocument/2006/relationships/hyperlink" Target="http://www.muzeum.siemianowice.pl/wydawnictwa/Rocznik_8.pdf" TargetMode="External"/><Relationship Id="rId2" Type="http://schemas.openxmlformats.org/officeDocument/2006/relationships/hyperlink" Target="http://pl.wikipedia.org/wiki/Wojciech_Korfant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lozofia.3bird.net/download/archeologia/historia-wojciech-korfanty-a-sprawa-slaska.pdf" TargetMode="External"/><Relationship Id="rId5" Type="http://schemas.openxmlformats.org/officeDocument/2006/relationships/hyperlink" Target="http://gpcodziennie.pl/13876-wojciech-korfanty-wybitny-polityk.html" TargetMode="External"/><Relationship Id="rId10" Type="http://schemas.openxmlformats.org/officeDocument/2006/relationships/image" Target="../media/image2.jpeg"/><Relationship Id="rId4" Type="http://schemas.openxmlformats.org/officeDocument/2006/relationships/hyperlink" Target="http://www.radio.opole.pl/do_druku/typ,0,id,256882.html" TargetMode="External"/><Relationship Id="rId9" Type="http://schemas.openxmlformats.org/officeDocument/2006/relationships/hyperlink" Target="http://halat.pl/korfanty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teka.pl/doc/postanowienia-kongresu-wersalskiego-w-sprawie-polski" TargetMode="External"/><Relationship Id="rId3" Type="http://schemas.openxmlformats.org/officeDocument/2006/relationships/hyperlink" Target="http://www.polskieradio.pl/39/156/Artykul/1019042,Traktat-wersalski-%E2%80%93-powrot-Polski-na-mape-Europy-" TargetMode="External"/><Relationship Id="rId7" Type="http://schemas.openxmlformats.org/officeDocument/2006/relationships/hyperlink" Target="http://dzieje.pl/aktualnosci/traktat-wersalski" TargetMode="External"/><Relationship Id="rId2" Type="http://schemas.openxmlformats.org/officeDocument/2006/relationships/hyperlink" Target="http://pl.wikipedia.org/wiki/Traktat_wersalsk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cyklopedia.pwn.pl/haslo/wersalski-traktat-pokojowy;3994912.html" TargetMode="External"/><Relationship Id="rId5" Type="http://schemas.openxmlformats.org/officeDocument/2006/relationships/hyperlink" Target="http://historia.org.pl/2012/08/21/traktat-wersalski-sprawiedliwy-pokoj-czy-krzywdzacy-dyktat/" TargetMode="External"/><Relationship Id="rId4" Type="http://schemas.openxmlformats.org/officeDocument/2006/relationships/hyperlink" Target="http://eszkola.pl/jezyk-polski/traktat-wersalski-2045.html" TargetMode="External"/><Relationship Id="rId9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uzeum.gliwice.pl/90-rocznica-plebiscytu-i-iii-powstania-slaskiego/" TargetMode="External"/><Relationship Id="rId3" Type="http://schemas.openxmlformats.org/officeDocument/2006/relationships/hyperlink" Target="http://pl.wikipedia.org/wiki/II_powstanie_%C5%9Bl%C4%85skie" TargetMode="External"/><Relationship Id="rId7" Type="http://schemas.openxmlformats.org/officeDocument/2006/relationships/hyperlink" Target="https://www.youtube.com/watch?v=9EIyHG-ODDs&amp;list=PLWn4k00VieN-YOiAN2O88e5BAMAEyzzXi&amp;index=2" TargetMode="External"/><Relationship Id="rId2" Type="http://schemas.openxmlformats.org/officeDocument/2006/relationships/hyperlink" Target="http://pl.wikipedia.org/wiki/I_powstanie_%C5%9Bl%C4%85sk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_6QeY6kX1yQ" TargetMode="External"/><Relationship Id="rId5" Type="http://schemas.openxmlformats.org/officeDocument/2006/relationships/hyperlink" Target="https://www.youtube.com/watch?v=VhRxZOp0smk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://pl.wikipedia.org/wiki/III_powstanie_%C5%9Bl%C4%85skie" TargetMode="External"/><Relationship Id="rId9" Type="http://schemas.openxmlformats.org/officeDocument/2006/relationships/hyperlink" Target="http://www.muzeumslaskie.pl/wystawa-muzeum-slaskiego-w-senacie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142875" y="9428163"/>
            <a:ext cx="3162300" cy="177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57797" bIns="0"/>
          <a:lstStyle/>
          <a:p>
            <a:pPr marL="55563"/>
            <a:r>
              <a:rPr lang="en-US">
                <a:solidFill>
                  <a:srgbClr val="1A1A1A"/>
                </a:solidFill>
                <a:ea typeface="CoolveticaRg-Regular" charset="0"/>
                <a:cs typeface="CoolveticaRg-Regular" charset="0"/>
              </a:rPr>
              <a:t>bestpowerpointtemplates.com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215988" y="3662354"/>
            <a:ext cx="11144328" cy="144655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„NIEZŁOMNIE STOI ŚLĄSKA STRAŻ…’,</a:t>
            </a:r>
          </a:p>
          <a:p>
            <a:pPr algn="ctr"/>
            <a:r>
              <a:rPr lang="pl-PL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CZYLI O POWSTANIACH ŚLĄSKICH</a:t>
            </a:r>
            <a:endParaRPr lang="pl-PL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502004" y="7377130"/>
            <a:ext cx="8929750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WebQuest na godzinę  wychowawczą, historię, wiedzę               o kulturze lub zajęcia pozalekcyjne</a:t>
            </a:r>
            <a:endParaRPr lang="pl-PL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30170" y="876272"/>
            <a:ext cx="221457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GRUPA IV</a:t>
            </a:r>
            <a:endParaRPr lang="pl-PL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716450" y="661958"/>
            <a:ext cx="7429552" cy="39703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l-PL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Jesteście działaczami politycznymi na Śląsku w latach międzywojennych. Chcecie zapoznać jak najszerszą rzeszę społeczeństwa             z przebiegiem, wynikami i skutkami plebiscytu. Zwróćcie uwagę na część ekspozycji, poświęconą temu zagadnieniu i przygotujcie ulotki interaktywne w programie CALAMEO, które będziecie mogli rozdać na wiecach                     i spotkaniach politycznych.</a:t>
            </a:r>
            <a:endParaRPr lang="pl-PL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716450" y="5162552"/>
            <a:ext cx="7429552" cy="430887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Źródła:</a:t>
            </a:r>
          </a:p>
          <a:p>
            <a:r>
              <a:rPr lang="pl-PL" sz="1800" b="1" u="sng" dirty="0" smtClean="0">
                <a:hlinkClick r:id="rId2"/>
              </a:rPr>
              <a:t>http://pl.wikipedia.org/wiki/Plebiscyt_na_G%C3%B3rnym_%C5%9Al%C4%85sku</a:t>
            </a:r>
            <a:endParaRPr lang="pl-PL" sz="1800" dirty="0" smtClean="0"/>
          </a:p>
          <a:p>
            <a:r>
              <a:rPr lang="pl-PL" sz="1800" b="1" u="sng" dirty="0" smtClean="0">
                <a:hlinkClick r:id="rId3"/>
              </a:rPr>
              <a:t>http://www.vkol.cz/data/soubory/hf/konference-slezsko-v-promenach-casu/konference_slezsko_giedrojc.pdf</a:t>
            </a:r>
            <a:endParaRPr lang="pl-PL" sz="1800" dirty="0" smtClean="0"/>
          </a:p>
          <a:p>
            <a:r>
              <a:rPr lang="pl-PL" sz="1800" b="1" u="sng" dirty="0" smtClean="0">
                <a:hlinkClick r:id="rId4"/>
              </a:rPr>
              <a:t>http://eszkola.pl/historia/plebiscyt-na-gornym-slasku-20-03-1921-8259.html</a:t>
            </a:r>
            <a:endParaRPr lang="pl-PL" sz="1800" dirty="0" smtClean="0"/>
          </a:p>
          <a:p>
            <a:r>
              <a:rPr lang="pl-PL" sz="1800" b="1" u="sng" dirty="0" smtClean="0">
                <a:hlinkClick r:id="rId5"/>
              </a:rPr>
              <a:t>http://opolskie.regiopedia.pl/wiki/plebiscyt-na-gornym-slasku</a:t>
            </a:r>
            <a:endParaRPr lang="pl-PL" sz="1800" dirty="0" smtClean="0"/>
          </a:p>
          <a:p>
            <a:r>
              <a:rPr lang="pl-PL" sz="1800" b="1" u="sng" dirty="0" smtClean="0">
                <a:hlinkClick r:id="rId6"/>
              </a:rPr>
              <a:t>http://www.encyklo.pl/index.php5?title=Plebiscyt_i_jego_skutki</a:t>
            </a:r>
            <a:endParaRPr lang="pl-PL" sz="1800" dirty="0" smtClean="0"/>
          </a:p>
          <a:p>
            <a:r>
              <a:rPr lang="pl-PL" sz="1800" b="1" u="sng" dirty="0" smtClean="0">
                <a:hlinkClick r:id="rId7"/>
              </a:rPr>
              <a:t>http://mojhistorycznyblog.blog.pl/2012/10/10/decyzja-o-podziale-obszaru-plebiscytowego/</a:t>
            </a:r>
            <a:endParaRPr lang="pl-PL" sz="1800" dirty="0" smtClean="0"/>
          </a:p>
          <a:p>
            <a:r>
              <a:rPr lang="pl-PL" sz="1800" b="1" u="sng" dirty="0" smtClean="0">
                <a:hlinkClick r:id="rId8"/>
              </a:rPr>
              <a:t>http://www.dziennikzachodni.pl/artykul/789464,precz-z-prusakami-glosuj-za-polska-ulotki-plebiscytowe-z-1921-r,5,id,t,sg.html#galeria-material</a:t>
            </a:r>
            <a:endParaRPr lang="pl-PL" sz="1800" dirty="0" smtClean="0"/>
          </a:p>
          <a:p>
            <a:r>
              <a:rPr lang="pl-PL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l-PL" sz="20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az 5" descr="230px-Plakat_plebiscy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1608" y="2305032"/>
            <a:ext cx="3429024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6"/>
          <p:cNvSpPr txBox="1"/>
          <p:nvPr/>
        </p:nvSpPr>
        <p:spPr>
          <a:xfrm>
            <a:off x="644484" y="8162948"/>
            <a:ext cx="314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chemeClr val="tx1"/>
                </a:solidFill>
              </a:rPr>
              <a:t>Źródło: </a:t>
            </a:r>
            <a:r>
              <a:rPr lang="pl-PL" sz="1600" b="1" dirty="0" err="1" smtClean="0">
                <a:solidFill>
                  <a:schemeClr val="tx1"/>
                </a:solidFill>
              </a:rPr>
              <a:t>www.google.pl</a:t>
            </a:r>
            <a:endParaRPr lang="pl-PL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30170" y="876272"/>
            <a:ext cx="221457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GRUPA V</a:t>
            </a:r>
            <a:endParaRPr lang="pl-PL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716450" y="661958"/>
            <a:ext cx="7429552" cy="310854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l-PL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Jesteście byłymi uczestnikami walk o Górę św. Anny. Zwróćcie uwagę na część ekspozycji, poświęconą temu zagadnieniu i przygotujcie interaktywną mapę myśli w programie POPPLET, którą pozostawicie jako pomoc dydaktyczną w szkołach, dla </a:t>
            </a:r>
            <a:r>
              <a:rPr lang="pl-PL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swoich prawnuków.</a:t>
            </a:r>
            <a:endParaRPr lang="pl-PL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787888" y="4305296"/>
            <a:ext cx="7429552" cy="532453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Źródła:</a:t>
            </a:r>
          </a:p>
          <a:p>
            <a:endParaRPr lang="pl-PL" sz="20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sz="2000" b="1" u="sng" dirty="0" smtClean="0">
                <a:hlinkClick r:id="rId2"/>
              </a:rPr>
              <a:t>http://pl.wikipedia.org/wiki/Bitwa_w_rejonie_G%C3%B3ry_%C5%9Bw._Anny</a:t>
            </a:r>
            <a:endParaRPr lang="pl-PL" sz="2000" dirty="0" smtClean="0"/>
          </a:p>
          <a:p>
            <a:r>
              <a:rPr lang="pl-PL" sz="2000" b="1" u="sng" dirty="0" smtClean="0">
                <a:hlinkClick r:id="rId3"/>
              </a:rPr>
              <a:t>http://nowahistoria.interia.pl/ii-rzeczpospolita/news-21-maja-1921-r-bitwa-o-gore-sw-anny-podczas-iii-powstania-sl,nId,1429155</a:t>
            </a:r>
            <a:endParaRPr lang="pl-PL" sz="2000" dirty="0" smtClean="0"/>
          </a:p>
          <a:p>
            <a:r>
              <a:rPr lang="pl-PL" sz="2000" b="1" u="sng" dirty="0" smtClean="0">
                <a:hlinkClick r:id="rId4"/>
              </a:rPr>
              <a:t>http://niepoprawni.pl/blog/4195/21-maja-1921-rozpoczely-sie-zaciete-walki-o-gore-sw-anny-podczas-iii-powstania-slaskiego</a:t>
            </a:r>
            <a:endParaRPr lang="pl-PL" sz="2000" dirty="0" smtClean="0"/>
          </a:p>
          <a:p>
            <a:r>
              <a:rPr lang="pl-PL" sz="2000" b="1" u="sng" dirty="0" smtClean="0">
                <a:hlinkClick r:id="rId5"/>
              </a:rPr>
              <a:t>http://www.polskieradio.pl/39/248/Artykul/608550,Krwawe-walki-o-Gore-Swietej-Anny</a:t>
            </a:r>
            <a:endParaRPr lang="pl-PL" sz="2000" dirty="0" smtClean="0"/>
          </a:p>
          <a:p>
            <a:r>
              <a:rPr lang="pl-PL" sz="2000" b="1" u="sng" dirty="0" smtClean="0">
                <a:hlinkClick r:id="rId6"/>
              </a:rPr>
              <a:t>http://opolskie.regiopedia.pl/wiki/zapomniani-uczestnicy-iii-powstania-slaskiego</a:t>
            </a:r>
            <a:endParaRPr lang="pl-PL" sz="2000" dirty="0" smtClean="0"/>
          </a:p>
          <a:p>
            <a:r>
              <a:rPr lang="pl-PL" sz="2000" b="1" u="sng" dirty="0" smtClean="0">
                <a:hlinkClick r:id="rId7"/>
              </a:rPr>
              <a:t>http://szczepon.blox.pl/2011/03/Gora-Swietej-Anny-niem-Sankt-Anna-Berg.html</a:t>
            </a:r>
            <a:endParaRPr lang="pl-PL" sz="2000" dirty="0" smtClean="0"/>
          </a:p>
          <a:p>
            <a:endParaRPr lang="pl-PL" sz="20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az 5" descr="góra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0170" y="2233594"/>
            <a:ext cx="3929090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le tekstowe 7"/>
          <p:cNvSpPr txBox="1"/>
          <p:nvPr/>
        </p:nvSpPr>
        <p:spPr>
          <a:xfrm>
            <a:off x="715922" y="8305824"/>
            <a:ext cx="3643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chemeClr val="tx1"/>
                </a:solidFill>
              </a:rPr>
              <a:t>Źródło </a:t>
            </a:r>
            <a:r>
              <a:rPr lang="pl-PL" sz="1600" b="1" dirty="0" err="1" smtClean="0">
                <a:solidFill>
                  <a:schemeClr val="tx1"/>
                </a:solidFill>
              </a:rPr>
              <a:t>www.google.pl</a:t>
            </a:r>
            <a:r>
              <a:rPr lang="pl-PL" sz="1600" b="1" dirty="0" smtClean="0">
                <a:solidFill>
                  <a:schemeClr val="tx1"/>
                </a:solidFill>
              </a:rPr>
              <a:t> </a:t>
            </a:r>
            <a:endParaRPr lang="pl-PL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142875" y="9428163"/>
            <a:ext cx="3162300" cy="177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57797" bIns="0"/>
          <a:lstStyle/>
          <a:p>
            <a:pPr marL="55563"/>
            <a:r>
              <a:rPr lang="en-US">
                <a:solidFill>
                  <a:srgbClr val="1A1A1A"/>
                </a:solidFill>
                <a:ea typeface="CoolveticaRg-Regular" charset="0"/>
                <a:cs typeface="CoolveticaRg-Regular" charset="0"/>
              </a:rPr>
              <a:t>bestpowerpointtemplates.com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287426" y="876272"/>
            <a:ext cx="10572824" cy="563231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l-PL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Na wykonanie zadania macie 1 godzinę w muzeum, 2 lekcje oraz</a:t>
            </a:r>
          </a:p>
          <a:p>
            <a:pPr algn="just"/>
            <a:r>
              <a:rPr lang="pl-PL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2 tygodnie pracy w domu. W tym czasie jesteście zobowiązani do</a:t>
            </a:r>
          </a:p>
          <a:p>
            <a:pPr algn="just"/>
            <a:r>
              <a:rPr lang="pl-PL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dwukrotnej konsultacji z nauczycielem. Wersje robocze prac</a:t>
            </a:r>
          </a:p>
          <a:p>
            <a:pPr algn="just"/>
            <a:r>
              <a:rPr lang="pl-PL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należy przesyłać do mnie mailem. Będę Was informować</a:t>
            </a:r>
          </a:p>
          <a:p>
            <a:pPr algn="just"/>
            <a:r>
              <a:rPr lang="pl-PL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o słabych  i mocnych stronach Waszych prac   i o ewentualnych</a:t>
            </a:r>
          </a:p>
          <a:p>
            <a:pPr algn="just"/>
            <a:r>
              <a:rPr lang="pl-PL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błędach.</a:t>
            </a:r>
          </a:p>
          <a:p>
            <a:pPr algn="just"/>
            <a:endParaRPr lang="pl-PL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Po dwóch tygodniach prace zaprezentujecie w szkole.  Wówczas</a:t>
            </a:r>
          </a:p>
          <a:p>
            <a:pPr algn="just"/>
            <a:r>
              <a:rPr lang="pl-PL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ostatecznie ocenimy je według podanych kryteriów.</a:t>
            </a:r>
          </a:p>
          <a:p>
            <a:pPr algn="just"/>
            <a:endParaRPr lang="pl-PL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Powodzenia!</a:t>
            </a:r>
          </a:p>
          <a:p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0" y="0"/>
            <a:ext cx="37079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  <a:latin typeface="Bookman Old Style" pitchFamily="18" charset="0"/>
              </a:rPr>
              <a:t>KRYTERIA  OCENY</a:t>
            </a:r>
            <a:endParaRPr lang="pl-PL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0" y="376206"/>
            <a:ext cx="12146002" cy="193899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l-PL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Jesteście oceniani jako zespół. Od Waszej współpracy, wspólnego wkładu pracy                           i zaangażowania zależy ocena końcowa. Wszyscy zadbajcie o estetykę, oryginalność                i poprawność językową Waszej prezentacji. Nie zapomnijcie o przestrzeganiu praw autorskich. Zdjęcia  i muzykę pobierajcie tylko z tych stron, które na to pozwalają.  Każdy z Was pracuje na ostateczną  ocenę. Poznajcie kryteria:</a:t>
            </a:r>
            <a:endParaRPr lang="pl-PL" sz="2400" dirty="0">
              <a:solidFill>
                <a:schemeClr val="bg1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0" y="2590784"/>
          <a:ext cx="12146003" cy="7162816"/>
        </p:xfrm>
        <a:graphic>
          <a:graphicData uri="http://schemas.openxmlformats.org/drawingml/2006/table">
            <a:tbl>
              <a:tblPr/>
              <a:tblGrid>
                <a:gridCol w="1976589"/>
                <a:gridCol w="2200104"/>
                <a:gridCol w="2432628"/>
                <a:gridCol w="2407148"/>
                <a:gridCol w="2390275"/>
                <a:gridCol w="739259"/>
              </a:tblGrid>
              <a:tr h="1130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bg1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WYMAGANIA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bg1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PODSTAWOWE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bg1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bg1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ROZSZERZAJĄCE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bg1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bg1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DOPEŁNIAJĄCE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bg1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bg1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WYKRACZAJĄCE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bg1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bg1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PUNKTY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031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Zawartość – ilość i jakość wyszukanych informacji                    i materiałów.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Zgromadzono niewiele informacji                i materiałów. Wybrano materiały, które jedynie powierzchownie ilustrują zagadnienie.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Zgromadzono wymagane informacje               </a:t>
                      </a:r>
                      <a:r>
                        <a:rPr lang="pl-PL" sz="20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pl-PL" sz="2000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i materiały, </a:t>
                      </a:r>
                      <a:r>
                        <a:rPr lang="pl-PL" sz="20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jednak </a:t>
                      </a:r>
                      <a:r>
                        <a:rPr lang="pl-PL" sz="2000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wiele  </a:t>
                      </a:r>
                      <a:r>
                        <a:rPr lang="pl-PL" sz="20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            z nich stanowi tylko </a:t>
                      </a:r>
                      <a:r>
                        <a:rPr lang="pl-PL" sz="2000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podstawie źródło wiedzy na zadany temat,  </a:t>
                      </a:r>
                      <a:r>
                        <a:rPr lang="pl-PL" sz="20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            a </a:t>
                      </a:r>
                      <a:r>
                        <a:rPr lang="pl-PL" sz="2000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inne są niepełne lub niewystarczające do całościowego ujęcia problemu.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Zgromadzono większość niezbędnych materiałów                        i informacji, które pozwoliły zbudować logiczną                   </a:t>
                      </a:r>
                      <a:r>
                        <a:rPr lang="pl-PL" sz="20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          </a:t>
                      </a:r>
                      <a:r>
                        <a:rPr lang="pl-PL" sz="2000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i spójną prezentację, ale niektóre                    z nich okazały się mało przydatne.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Zgromadzono wszystkie wymagane materiały               </a:t>
                      </a:r>
                      <a:r>
                        <a:rPr lang="pl-PL" sz="20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pl-PL" sz="2000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i informacje, dzięki którym powstała spójna, logiczna, oryginalna, </a:t>
                      </a:r>
                      <a:r>
                        <a:rPr lang="pl-PL" sz="20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bogata                           </a:t>
                      </a:r>
                      <a:r>
                        <a:rPr lang="pl-PL" sz="2000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w treści merytoryczne prezentacja.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1-4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0" y="0"/>
          <a:ext cx="12129639" cy="9753600"/>
        </p:xfrm>
        <a:graphic>
          <a:graphicData uri="http://schemas.openxmlformats.org/drawingml/2006/table">
            <a:tbl>
              <a:tblPr/>
              <a:tblGrid>
                <a:gridCol w="2426367"/>
                <a:gridCol w="2092598"/>
                <a:gridCol w="2476492"/>
                <a:gridCol w="2660377"/>
                <a:gridCol w="2473805"/>
              </a:tblGrid>
              <a:tr h="9753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Dobór informacji              i materiałów, poprawność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językowa         merytoryczna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techniczna, sposób opracowania, stopień oryginalności wykonania zadania.</a:t>
                      </a: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Zadanie wykonane pobieżnie. Wykorzystanie niezrozumiałych informacji. Błędy językowe, ortograficzne, źle sformatowane teksty. Brak własnego wkładu pracy; wykorzystanie gotowych szablonów         </a:t>
                      </a:r>
                      <a:r>
                        <a:rPr lang="pl-PL" sz="20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pl-PL" sz="2000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i opracowań. Kopiowanie tekstów. Brak źródeł i nieprzestrzeganie praw autorskich.</a:t>
                      </a: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Zadanie wykonane poprawnie, jednak z wykorzystaniem tylko niektórych materiałów.          </a:t>
                      </a:r>
                      <a:r>
                        <a:rPr lang="pl-PL" sz="20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pl-PL" sz="2000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W pracy pojawiają się błędy językowe, ortograficzne oraz nieliczne błędy             w formatowaniu tekstów. Niewielka oryginalność, mały wkład własny pracy. Wykorzystywanie gotowych opracowań. Brak niektórych źródeł np. przy zdjęciach, filmach itp., częściowe przestrzeganie praw autorskich.</a:t>
                      </a: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Zadanie dobrze wykonane, </a:t>
                      </a:r>
                      <a:r>
                        <a:rPr lang="pl-PL" sz="20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                   z </a:t>
                      </a:r>
                      <a:r>
                        <a:rPr lang="pl-PL" sz="2000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wykorzystaniem odpowiednio dobranych informacji. Materiały opracowane samodzielnie              </a:t>
                      </a:r>
                      <a:r>
                        <a:rPr lang="pl-PL" sz="20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          </a:t>
                      </a:r>
                      <a:r>
                        <a:rPr lang="pl-PL" sz="2000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z odwołaniem do samodzielnie zgromadzonej bibliografii. Pojedyncze błędy językowe, brak błędów ortograficznych. Poprawne formatowanie tekstów. Przestrzeganie praw autorskich, podawanie źródeł przy zdjęciach, nagraniach, tekstach.</a:t>
                      </a: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Zadanie wykonane bardzo dobrze,  </a:t>
                      </a:r>
                      <a:r>
                        <a:rPr lang="pl-PL" sz="20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w </a:t>
                      </a:r>
                      <a:r>
                        <a:rPr lang="pl-PL" sz="2000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oryginalnym ujęciu. Trafnie wykorzystany bogaty materiał rzeczowy                         z własnymi interpretacjami. Sięgnięcie do samodzielnie zgromadzonej bibliografii                         i informacji uzyskanych od ekspertów. Praca bezbłędna pod względem językowym                i technicznym.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Przestrzeganie praw autorskich, podawanie źródeł przy zdjęciach, nagraniach, tekstach.</a:t>
                      </a: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" name="Łącznik prosty 4"/>
          <p:cNvCxnSpPr/>
          <p:nvPr/>
        </p:nvCxnSpPr>
        <p:spPr bwMode="auto">
          <a:xfrm rot="5400000">
            <a:off x="7819082" y="4876006"/>
            <a:ext cx="9753600" cy="1588"/>
          </a:xfrm>
          <a:prstGeom prst="line">
            <a:avLst/>
          </a:prstGeom>
          <a:solidFill>
            <a:srgbClr val="86CD4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pole tekstowe 5"/>
          <p:cNvSpPr txBox="1"/>
          <p:nvPr/>
        </p:nvSpPr>
        <p:spPr>
          <a:xfrm>
            <a:off x="12119024" y="304768"/>
            <a:ext cx="885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1-4</a:t>
            </a:r>
            <a:endParaRPr lang="pl-PL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0" y="0"/>
          <a:ext cx="12191032" cy="9753600"/>
        </p:xfrm>
        <a:graphic>
          <a:graphicData uri="http://schemas.openxmlformats.org/drawingml/2006/table">
            <a:tbl>
              <a:tblPr/>
              <a:tblGrid>
                <a:gridCol w="1954352"/>
                <a:gridCol w="2577066"/>
                <a:gridCol w="2433896"/>
                <a:gridCol w="2791822"/>
                <a:gridCol w="2433896"/>
              </a:tblGrid>
              <a:tr h="9753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Times New Roman"/>
                          <a:ea typeface="Calibri"/>
                          <a:cs typeface="Times New Roman"/>
                        </a:rPr>
                        <a:t>Sposób prezentacji pracy. Wrażenia estetyczne, wykorzystanie TI. Sposób prezentacji pracy przez lidera grupy.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Times New Roman"/>
                          <a:ea typeface="Calibri"/>
                          <a:cs typeface="Times New Roman"/>
                        </a:rPr>
                        <a:t>Prezentacja mało atrakcyjna, ubogo ilustrowana, estetycznie nie odpowiadająca prezentowanym treściom, nie wykorzystująca różnorodnych możliwości programu,                  w którym została stworzona.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Times New Roman"/>
                          <a:ea typeface="Calibri"/>
                          <a:cs typeface="Times New Roman"/>
                        </a:rPr>
                        <a:t>Trudna    </a:t>
                      </a:r>
                      <a:r>
                        <a:rPr lang="pl-PL" sz="2000" dirty="0" smtClean="0">
                          <a:latin typeface="Times New Roman"/>
                          <a:ea typeface="Calibri"/>
                          <a:cs typeface="Times New Roman"/>
                        </a:rPr>
                        <a:t>w </a:t>
                      </a:r>
                      <a:r>
                        <a:rPr lang="pl-PL" sz="2000" dirty="0">
                          <a:latin typeface="Times New Roman"/>
                          <a:ea typeface="Calibri"/>
                          <a:cs typeface="Times New Roman"/>
                        </a:rPr>
                        <a:t>odbiorze. Uczeń prezentujący pracę wypowiada się chaotycznie, popełniając błędy językowe, nie umiejąc zaciekawić słuchaczy. Zamiast referowania pracy, czyta fragmenty                z komputera.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Times New Roman"/>
                          <a:ea typeface="Calibri"/>
                          <a:cs typeface="Times New Roman"/>
                        </a:rPr>
                        <a:t>Prezentacja raczej odtwórcza, wykonana według gotowego szablonu, dostępnego                   w programie,          </a:t>
                      </a:r>
                      <a:r>
                        <a:rPr lang="pl-PL" sz="20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w </a:t>
                      </a:r>
                      <a:r>
                        <a:rPr lang="pl-PL" sz="2000" dirty="0">
                          <a:latin typeface="Times New Roman"/>
                          <a:ea typeface="Calibri"/>
                          <a:cs typeface="Times New Roman"/>
                        </a:rPr>
                        <a:t>którym została </a:t>
                      </a:r>
                      <a:r>
                        <a:rPr lang="pl-PL" sz="2000" dirty="0" smtClean="0">
                          <a:latin typeface="Times New Roman"/>
                          <a:ea typeface="Calibri"/>
                          <a:cs typeface="Times New Roman"/>
                        </a:rPr>
                        <a:t>  stworzona</a:t>
                      </a:r>
                      <a:r>
                        <a:rPr lang="pl-PL" sz="2000" dirty="0">
                          <a:latin typeface="Times New Roman"/>
                          <a:ea typeface="Calibri"/>
                          <a:cs typeface="Times New Roman"/>
                        </a:rPr>
                        <a:t>. Estetycznie dostosowana do prezentowanych treści, ale                        </a:t>
                      </a:r>
                      <a:r>
                        <a:rPr lang="pl-PL" sz="20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z </a:t>
                      </a:r>
                      <a:r>
                        <a:rPr lang="pl-PL" sz="2000" dirty="0">
                          <a:latin typeface="Times New Roman"/>
                          <a:ea typeface="Calibri"/>
                          <a:cs typeface="Times New Roman"/>
                        </a:rPr>
                        <a:t>niewielką ilością ilustracji, oparta na gotowych szablonach, dopracowanych                 w miarę samodzielnie. Uczeń prezentujący pracę wypowiada się poprawnie, starannie, popełniając tylko sporadycznie błędy językowe. Korzysta                       z tekstów zawartych                  w prezentacji, ale stara się referować samodzielnie.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Times New Roman"/>
                          <a:ea typeface="Calibri"/>
                          <a:cs typeface="Times New Roman"/>
                        </a:rPr>
                        <a:t>Prezentacja uporządkowana, logiczna, dostosowana estetycznie do prezentowanych treści. Oparta na dostępnych </a:t>
                      </a:r>
                      <a:r>
                        <a:rPr lang="pl-PL" sz="20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w </a:t>
                      </a:r>
                      <a:r>
                        <a:rPr lang="pl-PL" sz="2000" dirty="0">
                          <a:latin typeface="Times New Roman"/>
                          <a:ea typeface="Calibri"/>
                          <a:cs typeface="Times New Roman"/>
                        </a:rPr>
                        <a:t>programie komputerowym szablonie, ale samodzielnie wykorzystanym              </a:t>
                      </a:r>
                      <a:r>
                        <a:rPr lang="pl-PL" sz="20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</a:t>
                      </a:r>
                      <a:r>
                        <a:rPr lang="pl-PL" sz="2000" dirty="0">
                          <a:latin typeface="Times New Roman"/>
                          <a:ea typeface="Calibri"/>
                          <a:cs typeface="Times New Roman"/>
                        </a:rPr>
                        <a:t>i zmodyfikowanym. Ilustrowana wieloma fotografiami,  nagraniami. Uczeń prezentujący pracę wypowiada się samodzielnie, ciekawie,                    w niewielkim stopniu korzystając                </a:t>
                      </a:r>
                      <a:r>
                        <a:rPr lang="pl-PL" sz="20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</a:t>
                      </a:r>
                      <a:r>
                        <a:rPr lang="pl-PL" sz="2000" dirty="0">
                          <a:latin typeface="Times New Roman"/>
                          <a:ea typeface="Calibri"/>
                          <a:cs typeface="Times New Roman"/>
                        </a:rPr>
                        <a:t>z gotowych tekstów. Nie popełnia znaczących błędów językowych   </a:t>
                      </a:r>
                      <a:r>
                        <a:rPr lang="pl-PL" sz="20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</a:t>
                      </a:r>
                      <a:r>
                        <a:rPr lang="pl-PL" sz="2000" dirty="0">
                          <a:latin typeface="Times New Roman"/>
                          <a:ea typeface="Calibri"/>
                          <a:cs typeface="Times New Roman"/>
                        </a:rPr>
                        <a:t>i potrafi zaciekawić słuchaczy.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Times New Roman"/>
                          <a:ea typeface="Calibri"/>
                          <a:cs typeface="Times New Roman"/>
                        </a:rPr>
                        <a:t>Prezentacja atrakcyjna, oryginalna, estetyczna,  </a:t>
                      </a:r>
                      <a:r>
                        <a:rPr lang="pl-PL" sz="20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</a:t>
                      </a:r>
                      <a:r>
                        <a:rPr lang="pl-PL" sz="2000" dirty="0">
                          <a:latin typeface="Times New Roman"/>
                          <a:ea typeface="Calibri"/>
                          <a:cs typeface="Times New Roman"/>
                        </a:rPr>
                        <a:t>o ciekawej szacie graficznej. Zbudowana na własnym pomyśle, bez odtwarzania szablonów,                      z wykorzystaniem bogatej galerii zdjęć,  nagrań audio                              i fragmentów filmów. Uczeń prezentujący pracę wypowiada się bezbłędnie, łączy wypowiedź            </a:t>
                      </a:r>
                      <a:r>
                        <a:rPr lang="pl-PL" sz="20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</a:t>
                      </a:r>
                      <a:r>
                        <a:rPr lang="pl-PL" sz="2000" dirty="0">
                          <a:latin typeface="Times New Roman"/>
                          <a:ea typeface="Calibri"/>
                          <a:cs typeface="Times New Roman"/>
                        </a:rPr>
                        <a:t>z prezentacją multimedialną. Potrafi zaciekawić słuchaczy                    i zachęcić ich do zgłębiania zagadnienia np. poprzez otwartą kompozycję swojej wypowiedzi.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" name="Łącznik prosty 4"/>
          <p:cNvCxnSpPr/>
          <p:nvPr/>
        </p:nvCxnSpPr>
        <p:spPr bwMode="auto">
          <a:xfrm rot="5400000">
            <a:off x="7387034" y="4876006"/>
            <a:ext cx="9753600" cy="1588"/>
          </a:xfrm>
          <a:prstGeom prst="line">
            <a:avLst/>
          </a:prstGeom>
          <a:solidFill>
            <a:srgbClr val="86CD4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pole tekstowe 5"/>
          <p:cNvSpPr txBox="1"/>
          <p:nvPr/>
        </p:nvSpPr>
        <p:spPr>
          <a:xfrm>
            <a:off x="12146002" y="304768"/>
            <a:ext cx="858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1-4</a:t>
            </a:r>
            <a:endParaRPr lang="pl-PL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0" y="0"/>
          <a:ext cx="11860250" cy="5958840"/>
        </p:xfrm>
        <a:graphic>
          <a:graphicData uri="http://schemas.openxmlformats.org/drawingml/2006/table">
            <a:tbl>
              <a:tblPr/>
              <a:tblGrid>
                <a:gridCol w="1990309"/>
                <a:gridCol w="2136032"/>
                <a:gridCol w="2209688"/>
                <a:gridCol w="2357001"/>
                <a:gridCol w="2577970"/>
                <a:gridCol w="589250"/>
              </a:tblGrid>
              <a:tr h="5802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Współpraca        w grupie,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wywiązanie się                      z powierzonych zadań.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Nieumiejętność współpracy             w grupie – uczniowie pracują pojedynczo           </a:t>
                      </a:r>
                      <a:r>
                        <a:rPr lang="pl-PL" sz="20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pl-PL" sz="2000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i narzucają swoje wizje pozostałym osobom. Niedokładność             w wykonywaniu powierzonych zadań; zrzucanie pracy na innych lub tylko na lidera.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Tylko niektórzy członkowie grupy wykonują prace terminowo. Grupa jedynie częściowo potrafi wypracować wspólną wizję prezentacji. Lider usiłuje narzucić  innym </a:t>
                      </a:r>
                      <a:r>
                        <a:rPr lang="pl-PL" sz="20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swoje </a:t>
                      </a:r>
                      <a:r>
                        <a:rPr lang="pl-PL" sz="2000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zdanie.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Grupa współpracuje dość harmonijnie. Lider w równym stopniu korzysta                           z wszystkich pomysłów, ale wyraźnie preferuje niektóre z nich. Prace wykonywane są terminowo                        i    w miarę dokładnie.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Wzorowa współpraca                     w grupie. Wszyscy                    z pełnym zaangażowaniem  uczestniczą            </a:t>
                      </a:r>
                      <a:r>
                        <a:rPr lang="pl-PL" sz="200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             </a:t>
                      </a:r>
                      <a:r>
                        <a:rPr lang="pl-PL" sz="2000" dirty="0">
                          <a:latin typeface="Bookman Old Style" pitchFamily="18" charset="0"/>
                          <a:ea typeface="Calibri"/>
                          <a:cs typeface="Times New Roman"/>
                        </a:rPr>
                        <a:t>w wykonaniu zadania. Lider nikogo nie faworyzuje; wszystkie pomysły wykorzystywane są w równym stopniu. Praca każdego członka grupy jest terminowa                       i dokładna.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Times New Roman"/>
                          <a:ea typeface="Calibri"/>
                          <a:cs typeface="Times New Roman"/>
                        </a:rPr>
                        <a:t>1-4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1430302" y="7234254"/>
            <a:ext cx="9787006" cy="243143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Przeliczenie punktów na oceny:</a:t>
            </a:r>
          </a:p>
          <a:p>
            <a:pPr algn="ctr"/>
            <a:r>
              <a:rPr lang="pl-PL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 pkt. – celujący</a:t>
            </a:r>
          </a:p>
          <a:p>
            <a:pPr algn="ctr"/>
            <a:r>
              <a:rPr lang="pl-PL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 – 13,5 pkt. – bardzo dobry</a:t>
            </a:r>
          </a:p>
          <a:p>
            <a:pPr algn="ctr"/>
            <a:r>
              <a:rPr lang="pl-PL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 – 11 pkt. – dobry</a:t>
            </a:r>
          </a:p>
          <a:p>
            <a:pPr algn="ctr"/>
            <a:r>
              <a:rPr lang="pl-PL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– 8 pkt. – dostateczny</a:t>
            </a:r>
          </a:p>
          <a:p>
            <a:pPr algn="ctr"/>
            <a:r>
              <a:rPr lang="pl-PL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– 5 pkt. – dopuszczający</a:t>
            </a:r>
          </a:p>
          <a:p>
            <a:pPr algn="ctr"/>
            <a:r>
              <a:rPr lang="pl-PL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4,5 – 0 pkt. - niedostateczny</a:t>
            </a:r>
          </a:p>
          <a:p>
            <a:pPr algn="ctr"/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142875" y="9428163"/>
            <a:ext cx="3162300" cy="177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57797" bIns="0"/>
          <a:lstStyle/>
          <a:p>
            <a:pPr marL="55563"/>
            <a:r>
              <a:rPr lang="en-US">
                <a:solidFill>
                  <a:srgbClr val="1A1A1A"/>
                </a:solidFill>
                <a:ea typeface="CoolveticaRg-Regular" charset="0"/>
                <a:cs typeface="CoolveticaRg-Regular" charset="0"/>
              </a:rPr>
              <a:t>bestpowerpointtemplates.com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0" y="0"/>
            <a:ext cx="248376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  <a:latin typeface="Bookman Old Style" pitchFamily="18" charset="0"/>
              </a:rPr>
              <a:t>ŹRÓDŁA</a:t>
            </a:r>
            <a:endParaRPr lang="pl-PL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30170" y="947710"/>
            <a:ext cx="11715832" cy="84023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000" b="1" u="sng" dirty="0" smtClean="0">
                <a:hlinkClick r:id="rId2"/>
              </a:rPr>
              <a:t>http://pl.wikipedia.org/wiki/Wojciech_Korfanty</a:t>
            </a:r>
            <a:endParaRPr lang="pl-PL" sz="2000" dirty="0" smtClean="0"/>
          </a:p>
          <a:p>
            <a:r>
              <a:rPr lang="pl-PL" sz="2000" b="1" u="sng" dirty="0" smtClean="0">
                <a:hlinkClick r:id="rId3"/>
              </a:rPr>
              <a:t>http://www.alfa.com.pl/slask/201205/s33.htm</a:t>
            </a:r>
            <a:endParaRPr lang="pl-PL" sz="2000" dirty="0" smtClean="0"/>
          </a:p>
          <a:p>
            <a:r>
              <a:rPr lang="pl-PL" sz="2000" b="1" u="sng" dirty="0" smtClean="0">
                <a:hlinkClick r:id="rId4"/>
              </a:rPr>
              <a:t>http://www.radio.opole.pl/do_druku/typ,0,id,256882.html</a:t>
            </a:r>
            <a:endParaRPr lang="pl-PL" sz="2000" dirty="0" smtClean="0"/>
          </a:p>
          <a:p>
            <a:r>
              <a:rPr lang="pl-PL" sz="2000" b="1" u="sng" dirty="0" smtClean="0">
                <a:hlinkClick r:id="rId5"/>
              </a:rPr>
              <a:t>http://gpcodziennie.pl/13876-wojciech-korfanty-wybitny-polityk.html#.VCv5Hmd_vbE</a:t>
            </a:r>
            <a:endParaRPr lang="pl-PL" sz="2000" dirty="0" smtClean="0"/>
          </a:p>
          <a:p>
            <a:r>
              <a:rPr lang="pl-PL" sz="2000" b="1" u="sng" dirty="0" smtClean="0">
                <a:hlinkClick r:id="rId6"/>
              </a:rPr>
              <a:t>http://filozofia.3bird.net/</a:t>
            </a:r>
            <a:r>
              <a:rPr lang="pl-PL" sz="2000" b="1" u="sng" dirty="0" err="1" smtClean="0">
                <a:hlinkClick r:id="rId6"/>
              </a:rPr>
              <a:t>download</a:t>
            </a:r>
            <a:r>
              <a:rPr lang="pl-PL" sz="2000" b="1" u="sng" dirty="0" smtClean="0">
                <a:hlinkClick r:id="rId6"/>
              </a:rPr>
              <a:t>/archeologia/</a:t>
            </a:r>
            <a:r>
              <a:rPr lang="pl-PL" sz="2000" b="1" u="sng" dirty="0" err="1" smtClean="0">
                <a:hlinkClick r:id="rId6"/>
              </a:rPr>
              <a:t>historia-wojciech-korfanty-a-sprawa-slaska.pdf</a:t>
            </a:r>
            <a:endParaRPr lang="pl-PL" sz="2000" dirty="0" smtClean="0"/>
          </a:p>
          <a:p>
            <a:r>
              <a:rPr lang="pl-PL" sz="2000" b="1" u="sng" dirty="0" smtClean="0">
                <a:hlinkClick r:id="rId7"/>
              </a:rPr>
              <a:t>http://www.muzeum.siemianowice.pl/wydawnictwa/Rocznik_8.pdf</a:t>
            </a:r>
            <a:endParaRPr lang="pl-PL" sz="2000" dirty="0" smtClean="0"/>
          </a:p>
          <a:p>
            <a:r>
              <a:rPr lang="pl-PL" sz="2000" b="1" u="sng" dirty="0" smtClean="0">
                <a:hlinkClick r:id="rId8"/>
              </a:rPr>
              <a:t>http://www.nto.pl/apps/pbcs.dll/article?AID=/20131113/REPORTAZ/131119981</a:t>
            </a:r>
            <a:endParaRPr lang="pl-PL" sz="2000" dirty="0" smtClean="0"/>
          </a:p>
          <a:p>
            <a:r>
              <a:rPr lang="pl-PL" sz="2000" b="1" u="sng" dirty="0" smtClean="0">
                <a:hlinkClick r:id="rId9"/>
              </a:rPr>
              <a:t>http://halat.pl/korfanty.html</a:t>
            </a:r>
            <a:endParaRPr lang="pl-PL" sz="2000" dirty="0" smtClean="0"/>
          </a:p>
          <a:p>
            <a:r>
              <a:rPr lang="pl-PL" sz="2000" b="1" u="sng" dirty="0" smtClean="0">
                <a:hlinkClick r:id="rId10"/>
              </a:rPr>
              <a:t>http://pl.wikipedia.org/wiki/Traktat_wersalski</a:t>
            </a:r>
            <a:endParaRPr lang="pl-PL" sz="2000" dirty="0" smtClean="0"/>
          </a:p>
          <a:p>
            <a:r>
              <a:rPr lang="pl-PL" sz="2000" b="1" u="sng" dirty="0" smtClean="0">
                <a:hlinkClick r:id="rId11"/>
              </a:rPr>
              <a:t>http://www.polskieradio.pl/39/156/Artykul/1019042,Traktat-wersalski-%E2%80%93-powrot-Polski-na-mape-Europy-</a:t>
            </a:r>
            <a:endParaRPr lang="pl-PL" sz="2000" dirty="0" smtClean="0"/>
          </a:p>
          <a:p>
            <a:r>
              <a:rPr lang="pl-PL" sz="2000" b="1" u="sng" dirty="0" smtClean="0">
                <a:hlinkClick r:id="rId12"/>
              </a:rPr>
              <a:t>http://eszkola.pl/jezyk-polski/traktat-wersalski-2045.html</a:t>
            </a:r>
            <a:endParaRPr lang="pl-PL" sz="2000" dirty="0" smtClean="0"/>
          </a:p>
          <a:p>
            <a:r>
              <a:rPr lang="pl-PL" sz="2000" b="1" u="sng" dirty="0" smtClean="0">
                <a:hlinkClick r:id="rId13"/>
              </a:rPr>
              <a:t>http://historia.org.pl/2012/08/21/traktat-wersalski-sprawiedliwy-pokoj-czy-krzywdzacy-dyktat/</a:t>
            </a:r>
            <a:endParaRPr lang="pl-PL" sz="2000" dirty="0" smtClean="0"/>
          </a:p>
          <a:p>
            <a:r>
              <a:rPr lang="pl-PL" sz="2000" b="1" u="sng" dirty="0" smtClean="0">
                <a:hlinkClick r:id="rId14"/>
              </a:rPr>
              <a:t>http://encyklopedia.pwn.pl/haslo/wersalski-traktat-pokojowy;3994912.html</a:t>
            </a:r>
            <a:endParaRPr lang="pl-PL" sz="2000" dirty="0" smtClean="0"/>
          </a:p>
          <a:p>
            <a:r>
              <a:rPr lang="pl-PL" sz="2000" b="1" u="sng" dirty="0" smtClean="0">
                <a:hlinkClick r:id="rId15"/>
              </a:rPr>
              <a:t>http://dzieje.pl/aktualnosci/traktat-wersalski</a:t>
            </a:r>
            <a:endParaRPr lang="pl-PL" sz="2000" dirty="0" smtClean="0"/>
          </a:p>
          <a:p>
            <a:r>
              <a:rPr lang="pl-PL" sz="2000" b="1" u="sng" dirty="0" smtClean="0">
                <a:hlinkClick r:id="rId16"/>
              </a:rPr>
              <a:t>http://www.eduteka.pl/doc/postanowienia-kongresu-wersalskiego-w-sprawie-polski</a:t>
            </a:r>
            <a:endParaRPr lang="pl-PL" sz="2000" b="1" u="sng" dirty="0" smtClean="0"/>
          </a:p>
          <a:p>
            <a:r>
              <a:rPr lang="pl-PL" sz="2000" b="1" u="sng" dirty="0" smtClean="0">
                <a:hlinkClick r:id="rId17"/>
              </a:rPr>
              <a:t>http://pl.wikipedia.org/wiki/I_powstanie_%C5%9Bl%C4%85skie</a:t>
            </a:r>
            <a:endParaRPr lang="pl-PL" sz="2000" dirty="0" smtClean="0"/>
          </a:p>
          <a:p>
            <a:r>
              <a:rPr lang="pl-PL" sz="2000" b="1" u="sng" dirty="0" smtClean="0">
                <a:hlinkClick r:id="rId18"/>
              </a:rPr>
              <a:t>http://pl.wikipedia.org/wiki/II_powstanie_%C5%9Bl%C4%85skie</a:t>
            </a:r>
            <a:endParaRPr lang="pl-PL" sz="2000" dirty="0" smtClean="0"/>
          </a:p>
          <a:p>
            <a:r>
              <a:rPr lang="pl-PL" sz="2000" b="1" u="sng" dirty="0" smtClean="0">
                <a:hlinkClick r:id="rId19"/>
              </a:rPr>
              <a:t>http://pl.wikipedia.org/wiki/III_powstanie_%C5%9Bl%C4%85skie</a:t>
            </a:r>
            <a:endParaRPr lang="pl-PL" sz="2000" dirty="0" smtClean="0"/>
          </a:p>
          <a:p>
            <a:r>
              <a:rPr lang="pl-PL" sz="2000" b="1" u="sng" dirty="0" smtClean="0">
                <a:hlinkClick r:id="rId20"/>
              </a:rPr>
              <a:t>https://www.youtube.com/watch?v=VhRxZOp0smk</a:t>
            </a:r>
            <a:endParaRPr lang="pl-PL" sz="2000" dirty="0" smtClean="0"/>
          </a:p>
          <a:p>
            <a:r>
              <a:rPr lang="pl-PL" sz="2000" b="1" u="sng" dirty="0" smtClean="0">
                <a:hlinkClick r:id="rId21"/>
              </a:rPr>
              <a:t>https://www.youtube.com/watch?v=_6QeY6kX1yQ</a:t>
            </a:r>
            <a:endParaRPr lang="pl-PL" sz="2000" dirty="0" smtClean="0"/>
          </a:p>
          <a:p>
            <a:r>
              <a:rPr lang="pl-PL" sz="2000" b="1" u="sng" dirty="0" smtClean="0">
                <a:hlinkClick r:id="rId22"/>
              </a:rPr>
              <a:t>https://www.youtube.com/watch?v=9EIyHG-ODDs&amp;list=PLWn4k00VieN-YOiAN2O88e5BAMAEyzzXi&amp;index=2</a:t>
            </a:r>
            <a:endParaRPr lang="pl-PL" sz="2000" dirty="0" smtClean="0"/>
          </a:p>
          <a:p>
            <a:r>
              <a:rPr lang="pl-PL" sz="2000" b="1" u="sng" dirty="0" smtClean="0">
                <a:hlinkClick r:id="rId23"/>
              </a:rPr>
              <a:t>http://www.muzeum.gliwice.pl/90-rocznica-plebiscytu-i-iii-powstania-slaskiego/</a:t>
            </a:r>
            <a:endParaRPr lang="pl-PL" sz="2000" dirty="0" smtClean="0"/>
          </a:p>
          <a:p>
            <a:r>
              <a:rPr lang="pl-PL" sz="2000" b="1" u="sng" dirty="0" smtClean="0">
                <a:hlinkClick r:id="rId24"/>
              </a:rPr>
              <a:t>http://www.muzeumslaskie.pl/wystawa-muzeum-slaskiego-w-senacie.php</a:t>
            </a:r>
            <a:endParaRPr lang="pl-PL" sz="2000" dirty="0" smtClean="0"/>
          </a:p>
          <a:p>
            <a:endParaRPr lang="pl-PL" sz="2000" dirty="0" smtClean="0"/>
          </a:p>
          <a:p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142875" y="9428163"/>
            <a:ext cx="3162300" cy="177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57797" bIns="0"/>
          <a:lstStyle/>
          <a:p>
            <a:pPr marL="55563"/>
            <a:r>
              <a:rPr lang="en-US">
                <a:solidFill>
                  <a:srgbClr val="1A1A1A"/>
                </a:solidFill>
                <a:ea typeface="CoolveticaRg-Regular" charset="0"/>
                <a:cs typeface="CoolveticaRg-Regular" charset="0"/>
              </a:rPr>
              <a:t>bestpowerpointtemplates.com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430170" y="376207"/>
            <a:ext cx="11858708" cy="920251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000" b="1" u="sng" dirty="0" smtClean="0">
                <a:hlinkClick r:id="rId2"/>
              </a:rPr>
              <a:t>http://pl.wikipedia.org/wiki/Plebiscyt_na_G%C3%B3rnym_%C5%9Al%C4%85sku</a:t>
            </a:r>
            <a:endParaRPr lang="pl-PL" sz="2000" dirty="0" smtClean="0"/>
          </a:p>
          <a:p>
            <a:r>
              <a:rPr lang="pl-PL" sz="2000" b="1" u="sng" dirty="0" smtClean="0">
                <a:hlinkClick r:id="rId3"/>
              </a:rPr>
              <a:t>http://www.vkol.cz/data/soubory/hf/konference-slezsko-v-promenach-casu/konference_slezsko_giedrojc.pdf</a:t>
            </a:r>
            <a:endParaRPr lang="pl-PL" sz="2000" dirty="0" smtClean="0"/>
          </a:p>
          <a:p>
            <a:r>
              <a:rPr lang="pl-PL" sz="2000" b="1" u="sng" dirty="0" smtClean="0">
                <a:hlinkClick r:id="rId4"/>
              </a:rPr>
              <a:t>http://eszkola.pl/historia/plebiscyt-na-gornym-slasku-20-03-1921-8259.html</a:t>
            </a:r>
            <a:endParaRPr lang="pl-PL" sz="2000" dirty="0" smtClean="0"/>
          </a:p>
          <a:p>
            <a:r>
              <a:rPr lang="pl-PL" sz="2000" b="1" u="sng" dirty="0" smtClean="0">
                <a:hlinkClick r:id="rId5"/>
              </a:rPr>
              <a:t>http://opolskie.regiopedia.pl/wiki/plebiscyt-na-gornym-slasku</a:t>
            </a:r>
            <a:endParaRPr lang="pl-PL" sz="2000" dirty="0" smtClean="0"/>
          </a:p>
          <a:p>
            <a:r>
              <a:rPr lang="pl-PL" sz="2000" b="1" u="sng" dirty="0" smtClean="0">
                <a:hlinkClick r:id="rId6"/>
              </a:rPr>
              <a:t>http://www.encyklo.pl/index.php5?title=Plebiscyt_i_jego_skutki</a:t>
            </a:r>
            <a:endParaRPr lang="pl-PL" sz="2000" dirty="0" smtClean="0"/>
          </a:p>
          <a:p>
            <a:r>
              <a:rPr lang="pl-PL" sz="2000" b="1" u="sng" dirty="0" smtClean="0">
                <a:hlinkClick r:id="rId7"/>
              </a:rPr>
              <a:t>http://mojhistorycznyblog.blog.pl/2012/10/10/decyzja-o-podziale-obszaru-plebiscytowego/</a:t>
            </a:r>
            <a:endParaRPr lang="pl-PL" sz="2000" dirty="0" smtClean="0"/>
          </a:p>
          <a:p>
            <a:r>
              <a:rPr lang="pl-PL" sz="2000" b="1" u="sng" dirty="0" smtClean="0">
                <a:hlinkClick r:id="rId8"/>
              </a:rPr>
              <a:t>http://www.dziennikzachodni.pl/artykul/789464,precz-z-prusakami-glosuj-za-polska-ulotki-plebiscytowe-z-1921-r,5,id,t,sg.html#galeria-material</a:t>
            </a:r>
            <a:endParaRPr lang="pl-PL" sz="2000" dirty="0" smtClean="0"/>
          </a:p>
          <a:p>
            <a:r>
              <a:rPr lang="pl-PL" sz="2000" b="1" u="sng" dirty="0" smtClean="0">
                <a:hlinkClick r:id="rId9"/>
              </a:rPr>
              <a:t>http://pl.wikipedia.org/wiki/Bitwa_w_rejonie_G%C3%B3ry_%C5%9Bw._Anny</a:t>
            </a:r>
            <a:endParaRPr lang="pl-PL" sz="2000" dirty="0" smtClean="0"/>
          </a:p>
          <a:p>
            <a:r>
              <a:rPr lang="pl-PL" sz="2000" b="1" u="sng" dirty="0" smtClean="0">
                <a:hlinkClick r:id="rId10"/>
              </a:rPr>
              <a:t>http://nowahistoria.interia.pl/ii-rzeczpospolita/news-21-maja-1921-r-bitwa-o-gore-sw-anny-podczas-iii-powstania-sl,nId,1429155</a:t>
            </a:r>
            <a:endParaRPr lang="pl-PL" sz="2000" dirty="0" smtClean="0"/>
          </a:p>
          <a:p>
            <a:r>
              <a:rPr lang="pl-PL" sz="2000" b="1" u="sng" dirty="0" smtClean="0">
                <a:hlinkClick r:id="rId11"/>
              </a:rPr>
              <a:t>http://niepoprawni.pl/blog/4195/21-maja-1921-rozpoczely-sie-zaciete-walki-o-gore-sw-anny-podczas-iii-powstania-slaskiego</a:t>
            </a:r>
            <a:endParaRPr lang="pl-PL" sz="2000" dirty="0" smtClean="0"/>
          </a:p>
          <a:p>
            <a:r>
              <a:rPr lang="pl-PL" sz="2000" b="1" u="sng" dirty="0" smtClean="0">
                <a:hlinkClick r:id="rId12"/>
              </a:rPr>
              <a:t>http://www.polskieradio.pl/39/248/Artykul/608550,Krwawe-walki-o-Gore-Swietej-Anny</a:t>
            </a:r>
            <a:endParaRPr lang="pl-PL" sz="2000" dirty="0" smtClean="0"/>
          </a:p>
          <a:p>
            <a:r>
              <a:rPr lang="pl-PL" sz="2000" b="1" u="sng" dirty="0" smtClean="0">
                <a:hlinkClick r:id="rId13"/>
              </a:rPr>
              <a:t>http://opolskie.regiopedia.pl/wiki/zapomniani-uczestnicy-iii-powstania-slaskiego</a:t>
            </a:r>
            <a:endParaRPr lang="pl-PL" sz="2000" dirty="0" smtClean="0"/>
          </a:p>
          <a:p>
            <a:r>
              <a:rPr lang="pl-PL" sz="2000" b="1" u="sng" dirty="0" smtClean="0">
                <a:hlinkClick r:id="rId14"/>
              </a:rPr>
              <a:t>http://szczepon.blox.pl/2011/03/Gora-Swietej-Anny-niem-Sankt-Anna-Berg.html</a:t>
            </a:r>
            <a:endParaRPr lang="pl-PL" sz="2000" b="1" u="sng" dirty="0" smtClean="0"/>
          </a:p>
          <a:p>
            <a:endParaRPr lang="pl-PL" sz="2000" b="1" u="sng" dirty="0" smtClean="0"/>
          </a:p>
          <a:p>
            <a:r>
              <a:rPr lang="pl-PL" sz="2000" b="1" u="sng" dirty="0" smtClean="0">
                <a:solidFill>
                  <a:schemeClr val="bg1"/>
                </a:solidFill>
              </a:rPr>
              <a:t>Materiały dostępne w bibliotece:</a:t>
            </a:r>
          </a:p>
          <a:p>
            <a:endParaRPr lang="pl-PL" sz="2000" b="1" u="sng" dirty="0" smtClean="0">
              <a:solidFill>
                <a:schemeClr val="bg1"/>
              </a:solidFill>
            </a:endParaRPr>
          </a:p>
          <a:p>
            <a:pPr lvl="0"/>
            <a:r>
              <a:rPr lang="pl-PL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 Albert A., </a:t>
            </a:r>
            <a:r>
              <a:rPr lang="pl-PL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Najnowsza historia Polski, </a:t>
            </a:r>
            <a:r>
              <a:rPr lang="pl-PL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cz. I, Warszawa 1989.</a:t>
            </a:r>
          </a:p>
          <a:p>
            <a:pPr lvl="0"/>
            <a:r>
              <a:rPr lang="pl-PL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 Anusiewicz M., Wrzosek M., </a:t>
            </a:r>
            <a:r>
              <a:rPr lang="pl-PL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Kronika powstań śląskich, </a:t>
            </a:r>
            <a:r>
              <a:rPr lang="pl-PL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Warszawa 1980.</a:t>
            </a:r>
          </a:p>
          <a:p>
            <a:pPr lvl="0"/>
            <a:r>
              <a:rPr lang="pl-PL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 Dobrzycki W., </a:t>
            </a:r>
            <a:r>
              <a:rPr lang="pl-PL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Powstania śląskie, </a:t>
            </a:r>
            <a:r>
              <a:rPr lang="pl-PL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Warszawa 1971.</a:t>
            </a:r>
          </a:p>
          <a:p>
            <a:endParaRPr lang="pl-PL" sz="2000" b="1" dirty="0" smtClean="0">
              <a:solidFill>
                <a:schemeClr val="bg1"/>
              </a:solidFill>
            </a:endParaRPr>
          </a:p>
          <a:p>
            <a:endParaRPr lang="pl-PL" sz="2000" b="1" u="sng" dirty="0" smtClean="0"/>
          </a:p>
          <a:p>
            <a:endParaRPr lang="pl-PL" sz="2000" dirty="0" smtClean="0"/>
          </a:p>
          <a:p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142875" y="9428163"/>
            <a:ext cx="3162300" cy="177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57797" bIns="0"/>
          <a:lstStyle/>
          <a:p>
            <a:pPr marL="55563"/>
            <a:r>
              <a:rPr lang="en-US">
                <a:solidFill>
                  <a:srgbClr val="1A1A1A"/>
                </a:solidFill>
                <a:ea typeface="CoolveticaRg-Regular" charset="0"/>
                <a:cs typeface="CoolveticaRg-Regular" charset="0"/>
              </a:rPr>
              <a:t>bestpowerpointtemplates.com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715922" y="804834"/>
            <a:ext cx="10644262" cy="33547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pl-PL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pl-PL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Dzieje Śląska, </a:t>
            </a:r>
            <a:r>
              <a:rPr lang="pl-PL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red. E. K. Maleczyńscy, Warszawa 1995.</a:t>
            </a:r>
          </a:p>
          <a:p>
            <a:pPr lvl="0"/>
            <a:r>
              <a:rPr lang="pl-PL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pl-PL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Encyklopedia historii II Rzeczypospolitej</a:t>
            </a:r>
            <a:r>
              <a:rPr lang="pl-PL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red. Garlicki A., Warszawa 1999.</a:t>
            </a:r>
          </a:p>
          <a:p>
            <a:pPr lvl="0"/>
            <a:r>
              <a:rPr lang="pl-PL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pl-PL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Encyklopedyczny słownik historii Polski</a:t>
            </a:r>
            <a:r>
              <a:rPr lang="pl-PL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red. Maciszewski J., Warszawa 1997.</a:t>
            </a:r>
          </a:p>
          <a:p>
            <a:pPr lvl="0"/>
            <a:r>
              <a:rPr lang="pl-PL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pl-PL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Panorama dziejów Polski, </a:t>
            </a:r>
            <a:r>
              <a:rPr lang="pl-PL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red. Trzeciak E., Warszawa 1983.</a:t>
            </a:r>
          </a:p>
          <a:p>
            <a:pPr lvl="0"/>
            <a:r>
              <a:rPr lang="pl-PL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pl-PL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Pronobis</a:t>
            </a:r>
            <a:r>
              <a:rPr lang="pl-PL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W., </a:t>
            </a:r>
            <a:r>
              <a:rPr lang="pl-PL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Polska i świat w XX wieku,</a:t>
            </a:r>
            <a:r>
              <a:rPr lang="pl-PL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Warszawa 1991.</a:t>
            </a:r>
          </a:p>
          <a:p>
            <a:pPr lvl="0"/>
            <a:r>
              <a:rPr lang="pl-PL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10.Roszkowski W., </a:t>
            </a:r>
            <a:r>
              <a:rPr lang="pl-PL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Historia Polski 1914 – 1991, </a:t>
            </a:r>
            <a:r>
              <a:rPr lang="pl-PL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Warszawa 1992.</a:t>
            </a:r>
          </a:p>
          <a:p>
            <a:pPr lvl="0"/>
            <a:r>
              <a:rPr lang="pl-PL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11.  Szewczyk W., </a:t>
            </a:r>
            <a:r>
              <a:rPr lang="pl-PL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Powstańczy apel, </a:t>
            </a:r>
            <a:r>
              <a:rPr lang="pl-PL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Katowice 1981.</a:t>
            </a:r>
          </a:p>
          <a:p>
            <a:pPr lvl="0"/>
            <a:r>
              <a:rPr lang="pl-PL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12.  Topolski J., </a:t>
            </a:r>
            <a:r>
              <a:rPr lang="pl-PL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Zarys dziejów Polski, </a:t>
            </a:r>
            <a:r>
              <a:rPr lang="pl-PL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Warszawa 1982.</a:t>
            </a:r>
          </a:p>
          <a:p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142875" y="9428163"/>
            <a:ext cx="3162300" cy="177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57797" bIns="0"/>
          <a:lstStyle/>
          <a:p>
            <a:pPr marL="55563"/>
            <a:r>
              <a:rPr lang="en-US">
                <a:solidFill>
                  <a:srgbClr val="1A1A1A"/>
                </a:solidFill>
                <a:ea typeface="CoolveticaRg-Regular" charset="0"/>
                <a:cs typeface="CoolveticaRg-Regular" charset="0"/>
              </a:rPr>
              <a:t>bestpowerpointtemplates.com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0" y="0"/>
            <a:ext cx="335755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  <a:latin typeface="Bookman Old Style" pitchFamily="18" charset="0"/>
              </a:rPr>
              <a:t>STRONA  GŁÓWNA</a:t>
            </a:r>
            <a:endParaRPr lang="pl-PL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0" y="519083"/>
            <a:ext cx="12074564" cy="803296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WebQuest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„Niezłomnie stoi śląska straż…”,</a:t>
            </a:r>
          </a:p>
          <a:p>
            <a:pPr algn="ctr"/>
            <a:r>
              <a:rPr lang="pl-PL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czyli o Powstaniach Śląskich</a:t>
            </a:r>
          </a:p>
          <a:p>
            <a:pPr algn="ctr"/>
            <a:r>
              <a:rPr lang="pl-PL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na godzinę wychowawczą, historię,</a:t>
            </a:r>
          </a:p>
          <a:p>
            <a:pPr algn="ctr"/>
            <a:r>
              <a:rPr lang="pl-PL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wiedzę o kulturze lub zajęcia pozalekcyjne</a:t>
            </a:r>
          </a:p>
          <a:p>
            <a:pPr algn="ctr"/>
            <a:r>
              <a:rPr lang="pl-PL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dla klasy I-II szkoły  ponadgimnazjalnej</a:t>
            </a:r>
          </a:p>
          <a:p>
            <a:pPr algn="ctr"/>
            <a:endParaRPr lang="pl-PL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Czas wykonania</a:t>
            </a:r>
            <a:r>
              <a:rPr lang="pl-PL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l-PL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60 minut pracy w muzeum, 90 minut pracy w szkole i 2 tygodnie pracy</a:t>
            </a:r>
          </a:p>
          <a:p>
            <a:pPr algn="just"/>
            <a:r>
              <a:rPr lang="pl-PL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w domu.</a:t>
            </a:r>
          </a:p>
          <a:p>
            <a:pPr algn="just"/>
            <a:endParaRPr lang="pl-PL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Autor</a:t>
            </a:r>
            <a:r>
              <a:rPr lang="pl-PL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l-PL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Elżbieta Ciemięga, nauczyciel języka polskiego </a:t>
            </a:r>
          </a:p>
          <a:p>
            <a:r>
              <a:rPr lang="pl-PL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w Liceum Ogólnokształcącym im. T. Kościuszki w Lubaczowie</a:t>
            </a:r>
          </a:p>
          <a:p>
            <a:r>
              <a:rPr lang="pl-PL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ul. Kościuszki 26, 37 – 600 Lubaczów</a:t>
            </a:r>
          </a:p>
          <a:p>
            <a:r>
              <a:rPr lang="pl-PL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pl-PL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Cele ogólne:</a:t>
            </a:r>
          </a:p>
          <a:p>
            <a:pPr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Przybliżenie wydarzeń z historii Śląska.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Zapoznanie z przebiegiem i znaczeniem Powstań Śląskich.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Doskonalenie umiejętności konstruowania różnych form wypowiedzi, tworzenia </a:t>
            </a:r>
          </a:p>
          <a:p>
            <a:r>
              <a:rPr lang="pl-PL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materiałów interaktywnych i posługiwania się TI.</a:t>
            </a:r>
          </a:p>
          <a:p>
            <a:pPr>
              <a:buFont typeface="Arial" pitchFamily="34" charset="0"/>
              <a:buChar char="•"/>
            </a:pPr>
            <a:endParaRPr lang="pl-PL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pl-PL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054128" y="1204392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UWAGA!</a:t>
            </a:r>
          </a:p>
        </p:txBody>
      </p:sp>
      <p:sp>
        <p:nvSpPr>
          <p:cNvPr id="5" name="Prostokąt 4"/>
          <p:cNvSpPr/>
          <p:nvPr/>
        </p:nvSpPr>
        <p:spPr>
          <a:xfrm>
            <a:off x="957784" y="3796680"/>
            <a:ext cx="10945216" cy="37856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latin typeface="Times New Roman" pitchFamily="18" charset="0"/>
                <a:cs typeface="Times New Roman" pitchFamily="18" charset="0"/>
              </a:rPr>
              <a:t>Korzystając z Internetu pamiętajcie  o prawach autorskich:</a:t>
            </a:r>
          </a:p>
          <a:p>
            <a:endParaRPr lang="pl-PL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4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http://www.eioba.pl/a2576/prawo_autorskie_w_internecie</a:t>
            </a:r>
            <a:endParaRPr lang="pl-PL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sz="4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http://www.racjonalista.pl/kk.php/s,3636</a:t>
            </a:r>
            <a:endParaRPr lang="pl-PL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0"/>
            <a:ext cx="500220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C00000"/>
                </a:solidFill>
                <a:latin typeface="Bookman Old Style" pitchFamily="18" charset="0"/>
              </a:rPr>
              <a:t>DLA NAUCZYCIELA</a:t>
            </a:r>
            <a:endParaRPr lang="pl-PL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01608" y="661958"/>
            <a:ext cx="11072890" cy="85869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PODCZAS  OPRACOWYWANIA  WEBQUESTU </a:t>
            </a:r>
          </a:p>
          <a:p>
            <a:pPr algn="ctr"/>
            <a:r>
              <a:rPr lang="pl-P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KORZYSTAŁAM  Z:</a:t>
            </a:r>
            <a:endParaRPr lang="pl-PL" sz="2400" b="1" dirty="0" smtClean="0">
              <a:solidFill>
                <a:srgbClr val="C00000"/>
              </a:solidFill>
            </a:endParaRPr>
          </a:p>
          <a:p>
            <a:pPr fontAlgn="t"/>
            <a:r>
              <a:rPr lang="pl-PL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KSIĄŻEK:</a:t>
            </a:r>
            <a:endParaRPr lang="pl-PL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pl-PL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B. Boryczka, </a:t>
            </a:r>
            <a:r>
              <a:rPr lang="pl-PL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Praktyczny przewodnik po Internecie dla bibliotekarzy,</a:t>
            </a:r>
            <a:r>
              <a:rPr lang="pl-PL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 - wa 2003.</a:t>
            </a:r>
          </a:p>
          <a:p>
            <a:pPr fontAlgn="t"/>
            <a:r>
              <a:rPr lang="pl-PL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R. Lorens, </a:t>
            </a:r>
            <a:r>
              <a:rPr lang="pl-PL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Nowe technologie w edukacji, </a:t>
            </a:r>
            <a:r>
              <a:rPr lang="pl-PL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 - wa - Bielsko - Biała 2011.</a:t>
            </a:r>
          </a:p>
          <a:p>
            <a:pPr fontAlgn="t"/>
            <a:r>
              <a:rPr lang="pl-PL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DARMOWYCH ZDJĘĆ:</a:t>
            </a:r>
            <a:endParaRPr lang="pl-PL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pl-PL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http://www.morguefile.com/</a:t>
            </a:r>
            <a:endParaRPr lang="pl-PL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r>
              <a:rPr lang="pl-PL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PRZYKŁADOWE  PRACE   W  PROPONOWANYCH  PRZEZE MNIE PROGRAMACH:</a:t>
            </a:r>
          </a:p>
          <a:p>
            <a:pPr algn="just" fontAlgn="t"/>
            <a:endParaRPr lang="pl-PL" sz="2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r>
              <a:rPr lang="pl-P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CALAMEO:  </a:t>
            </a:r>
            <a:r>
              <a:rPr lang="pl-P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http://www.calameo.com/read/001949549c9f267462309</a:t>
            </a:r>
            <a:endParaRPr lang="pl-PL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endParaRPr lang="pl-PL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r>
              <a:rPr lang="pl-P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POPPLET: </a:t>
            </a:r>
            <a:r>
              <a:rPr lang="pl-P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http://popplet.com/app/#/2082656</a:t>
            </a:r>
            <a:r>
              <a:rPr lang="pl-P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r>
              <a:rPr lang="pl-PL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aby link działał poprawnie należy go skopiować i wkleić do przeglądarki}</a:t>
            </a:r>
            <a:endParaRPr lang="pl-PL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endParaRPr lang="pl-PL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r>
              <a:rPr lang="pl-P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PREZI:      </a:t>
            </a:r>
            <a:r>
              <a:rPr lang="pl-P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http://prezi.com/gtqphsppg3sq/?utm_campaign=share&amp;utm_medium=copy&amp;rc=ex0share</a:t>
            </a:r>
            <a:endParaRPr lang="pl-PL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endParaRPr lang="pl-PL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r>
              <a:rPr lang="pl-P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POWER POINT:  </a:t>
            </a:r>
          </a:p>
          <a:p>
            <a:pPr algn="just" fontAlgn="t"/>
            <a:endParaRPr lang="pl-PL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iekt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216252" y="7448568"/>
          <a:ext cx="1428760" cy="1116219"/>
        </p:xfrm>
        <a:graphic>
          <a:graphicData uri="http://schemas.openxmlformats.org/presentationml/2006/ole">
            <p:oleObj spid="_x0000_s1029" name="Prezentacja" showAsIcon="1" r:id="rId7" imgW="914400" imgH="714240" progId="PowerPoint.Show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Dziękuję za uwagę!</a:t>
            </a:r>
            <a:endParaRPr lang="pl-PL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142875" y="9428163"/>
            <a:ext cx="3162300" cy="177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57797" bIns="0"/>
          <a:lstStyle/>
          <a:p>
            <a:pPr marL="55563"/>
            <a:r>
              <a:rPr lang="en-US">
                <a:solidFill>
                  <a:srgbClr val="1A1A1A"/>
                </a:solidFill>
                <a:ea typeface="CoolveticaRg-Regular" charset="0"/>
                <a:cs typeface="CoolveticaRg-Regular" charset="0"/>
              </a:rPr>
              <a:t>bestpowerpointtemplates.com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715922" y="590520"/>
            <a:ext cx="11358642" cy="741741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Cele poznawcze:</a:t>
            </a:r>
          </a:p>
          <a:p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Uczeń potrafi:</a:t>
            </a:r>
          </a:p>
          <a:p>
            <a:endParaRPr lang="pl-PL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selekcjonować informacje i korzystać z zasobów Internetu,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porządkować i opracowywać fakty historyczne,</a:t>
            </a:r>
          </a:p>
          <a:p>
            <a:pPr algn="just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redagować teksty  publicystyczne z wykorzystaniem źródeł historycznych,</a:t>
            </a:r>
          </a:p>
          <a:p>
            <a:pPr algn="just"/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tworzyć z nich publikacje interaktywne i multimedialne,</a:t>
            </a:r>
          </a:p>
          <a:p>
            <a:pPr algn="just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czerpać wiedzę  z ekspozycji muzealnych,</a:t>
            </a:r>
          </a:p>
          <a:p>
            <a:pPr algn="just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pracować w grupie i odpowiednio wchodzić w role społeczne.</a:t>
            </a:r>
          </a:p>
          <a:p>
            <a:pPr algn="just">
              <a:buFont typeface="Arial" pitchFamily="34" charset="0"/>
              <a:buChar char="•"/>
            </a:pPr>
            <a:endParaRPr lang="pl-PL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Cele emocjonalno – motywacyjne:</a:t>
            </a:r>
          </a:p>
          <a:p>
            <a:pPr algn="just"/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Uczeń:</a:t>
            </a:r>
          </a:p>
          <a:p>
            <a:pPr algn="just"/>
            <a:endParaRPr lang="pl-PL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docenia znaczenie wydarzeń historycznych,</a:t>
            </a:r>
          </a:p>
          <a:p>
            <a:pPr algn="just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zna historię poszczególnych regionów Polski,</a:t>
            </a:r>
          </a:p>
          <a:p>
            <a:pPr algn="just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dostrzega sens przekazywania prawdy historycznej  i pamiątek</a:t>
            </a:r>
          </a:p>
          <a:p>
            <a:pPr algn="just"/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historycznych następnym  pokoleniom.</a:t>
            </a:r>
            <a:endParaRPr lang="pl-PL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142875" y="9428163"/>
            <a:ext cx="3162300" cy="177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57797" bIns="0"/>
          <a:lstStyle/>
          <a:p>
            <a:pPr marL="55563"/>
            <a:r>
              <a:rPr lang="en-US">
                <a:solidFill>
                  <a:srgbClr val="1A1A1A"/>
                </a:solidFill>
                <a:ea typeface="CoolveticaRg-Regular" charset="0"/>
                <a:cs typeface="CoolveticaRg-Regular" charset="0"/>
              </a:rPr>
              <a:t>bestpowerpointtemplates.com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0" y="0"/>
            <a:ext cx="335755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  <a:latin typeface="Bookman Old Style" pitchFamily="18" charset="0"/>
              </a:rPr>
              <a:t>WPROWADZENIE</a:t>
            </a:r>
            <a:endParaRPr lang="pl-PL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0" y="447644"/>
            <a:ext cx="11717374" cy="827919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„Historia - świadek czasu, światło prawdy, życie pamięci, nauczycielka życia, zwiastunka przyszłości.”</a:t>
            </a:r>
          </a:p>
          <a:p>
            <a:pPr algn="ctr"/>
            <a:r>
              <a:rPr lang="pl-PL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pl-PL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Cyceron</a:t>
            </a:r>
          </a:p>
          <a:p>
            <a:pPr algn="just"/>
            <a:r>
              <a:rPr lang="pl-PL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Poznawanie historii jest nie tylko „wycieczką w przeszłość”, ale przygodą intelektualną i kształtowaniem światopoglądu. Chcąc być świadomymi  obywatelami, musimy znać swoje dzieje i doceniać tych, którzy podjęli wysiłek walki o wolną Polskę.</a:t>
            </a:r>
          </a:p>
          <a:p>
            <a:pPr algn="just"/>
            <a:r>
              <a:rPr lang="pl-PL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Muzeum Powstań Śląskich w Świętochłowicach stwarza nam niepowtarzalną okazję „wejścia” w atmosferę czasów, kiedy śląscy powstańcy stanęli do walki o swoje ziemie. Zapraszam Was do przejścia historycznych ścieżek dydaktycznych tamtych wydarzeń, które oferuje muzeum.</a:t>
            </a:r>
          </a:p>
          <a:p>
            <a:pPr algn="just"/>
            <a:r>
              <a:rPr lang="pl-PL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Pracując nad WebQuestem będziecie mogli nie tylko zobaczyć eksponaty, zgromadzone w muzeum, ale także spotkać się „na żywo”                     z historią. Przechodząc przez sale muzealne starajcie się jak najwięcej zapamiętać, róbcie notatki, zwracając uwagę zwłaszcza na te części ekspozycji, które dotyczą Waszych zadań.</a:t>
            </a:r>
          </a:p>
          <a:p>
            <a:pPr algn="just"/>
            <a:endParaRPr lang="pl-PL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pl-PL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Zapraszam na spotkanie z historią!</a:t>
            </a:r>
            <a:endParaRPr lang="pl-PL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142875" y="9428163"/>
            <a:ext cx="3162300" cy="177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57797" bIns="0"/>
          <a:lstStyle/>
          <a:p>
            <a:pPr marL="55563"/>
            <a:r>
              <a:rPr lang="en-US">
                <a:solidFill>
                  <a:srgbClr val="1A1A1A"/>
                </a:solidFill>
                <a:ea typeface="CoolveticaRg-Regular" charset="0"/>
                <a:cs typeface="CoolveticaRg-Regular" charset="0"/>
              </a:rPr>
              <a:t>bestpowerpointtemplates.com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0" y="0"/>
            <a:ext cx="335755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C00000"/>
                </a:solidFill>
                <a:latin typeface="Bookman Old Style" pitchFamily="18" charset="0"/>
              </a:rPr>
              <a:t>ZADANIE</a:t>
            </a:r>
            <a:endParaRPr lang="pl-PL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0" y="1590652"/>
            <a:ext cx="11503060" cy="649408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Waszym zadaniem będzie:</a:t>
            </a:r>
          </a:p>
          <a:p>
            <a:endParaRPr lang="pl-PL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  Obejrzeć ekspozycje w Muzeum Powstań Śląskich, zwracając</a:t>
            </a:r>
          </a:p>
          <a:p>
            <a:pPr algn="just"/>
            <a:r>
              <a:rPr lang="pl-P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szczególną uwagę na te jej elementy, których tematyka</a:t>
            </a:r>
          </a:p>
          <a:p>
            <a:pPr algn="just"/>
            <a:r>
              <a:rPr lang="pl-P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przypisana jest do zadań poszczególnych grup.</a:t>
            </a:r>
          </a:p>
          <a:p>
            <a:pPr algn="just"/>
            <a:r>
              <a:rPr lang="pl-P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2.   Zrobić notatki i zgromadzić niezbędne materiały.</a:t>
            </a:r>
          </a:p>
          <a:p>
            <a:pPr algn="just"/>
            <a:r>
              <a:rPr lang="pl-P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3.   Zapoznać się z proponowanymi przeze mnie materiałami</a:t>
            </a:r>
          </a:p>
          <a:p>
            <a:pPr algn="just"/>
            <a:r>
              <a:rPr lang="pl-P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i uzupełnić je o materiały własne.</a:t>
            </a:r>
          </a:p>
          <a:p>
            <a:pPr algn="just"/>
            <a:r>
              <a:rPr lang="pl-P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4.   Wykonać rzetelnie i oryginalnie wyznaczone polecenia.</a:t>
            </a:r>
          </a:p>
          <a:p>
            <a:pPr algn="just"/>
            <a:r>
              <a:rPr lang="pl-P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5.   Stworzyć dokumenty w programach: Prezi, </a:t>
            </a:r>
            <a:r>
              <a:rPr lang="pl-PL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Calameo</a:t>
            </a:r>
            <a:r>
              <a:rPr lang="pl-P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pl-P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PowerPoint, Popplet.</a:t>
            </a:r>
          </a:p>
          <a:p>
            <a:pPr algn="just"/>
            <a:endParaRPr lang="pl-PL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l-PL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142875" y="9428163"/>
            <a:ext cx="3162300" cy="177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57797" bIns="0"/>
          <a:lstStyle/>
          <a:p>
            <a:pPr marL="55563"/>
            <a:r>
              <a:rPr lang="en-US">
                <a:solidFill>
                  <a:srgbClr val="1A1A1A"/>
                </a:solidFill>
                <a:ea typeface="CoolveticaRg-Regular" charset="0"/>
                <a:cs typeface="CoolveticaRg-Regular" charset="0"/>
              </a:rPr>
              <a:t>bestpowerpointtemplates.com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0" y="0"/>
            <a:ext cx="335755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C00000"/>
                </a:solidFill>
                <a:latin typeface="Bookman Old Style" pitchFamily="18" charset="0"/>
              </a:rPr>
              <a:t>PROCES</a:t>
            </a:r>
            <a:endParaRPr lang="pl-PL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0" y="1304900"/>
            <a:ext cx="11717374" cy="747897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l-PL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ZAPRASZAM  DO  PRACY:</a:t>
            </a:r>
          </a:p>
          <a:p>
            <a:endParaRPr lang="pl-PL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pl-PL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Zapoznajcie się z materiałami i zdecydujcie, w której grupie</a:t>
            </a:r>
          </a:p>
          <a:p>
            <a:pPr marL="342900" indent="-342900" algn="just"/>
            <a:r>
              <a:rPr lang="pl-PL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chcecie pracować.</a:t>
            </a:r>
          </a:p>
          <a:p>
            <a:pPr marL="342900" indent="-342900" algn="just"/>
            <a:endParaRPr lang="pl-PL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pl-PL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2.Wybierzcie pięcioosobowe grupy, w których będziecie pracować. Każda grupa wybierze swojego lidera (powinna to być osoba sprawnie posługująca się TI), który pokieruje Waszą pracą, będzie konsultował postępy działań z nauczycielem  i na zakończenie przedstawi efekty Waszej pracy na forum klasy.</a:t>
            </a:r>
          </a:p>
          <a:p>
            <a:pPr marL="342900" indent="-342900" algn="just"/>
            <a:endParaRPr lang="pl-PL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pl-PL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Na początek przypomnijcie sobie zasady tworzenia materiałów                         w zaproponowanych programach, zaplanujcie zadania, opracujcie plan pracy i sprawiedliwie podzielcie obowiązki, ponieważ wszyscy odpowiadacie za efekt końcowy.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0" y="0"/>
            <a:ext cx="457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C00000"/>
                </a:solidFill>
                <a:latin typeface="Bookman Old Style" pitchFamily="18" charset="0"/>
              </a:rPr>
              <a:t>OTO  WASZE  ZADANIA</a:t>
            </a:r>
            <a:endParaRPr lang="pl-PL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30170" y="876272"/>
            <a:ext cx="221457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GRUPA I</a:t>
            </a:r>
            <a:endParaRPr lang="pl-PL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716450" y="661958"/>
            <a:ext cx="7429552" cy="39703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l-PL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Jesteście reporterami miesięcznika historycznego. Jego kolejne wydanie specjalne chcecie poświęcić sylwetce Wojciecha Korfantego. Zwróćcie szczególną uwagę  na część ekspozycji, poświęconą jego osobie                     i przygotujcie gazetkę interaktywną                          w programie CALAMEO, ukazującą sylwetkę tego męża stanu i jego zaangażowanie                       w sprawy Śląska. </a:t>
            </a:r>
            <a:endParaRPr lang="pl-PL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716450" y="5091114"/>
            <a:ext cx="7429552" cy="44627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400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Żródła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:</a:t>
            </a:r>
          </a:p>
          <a:p>
            <a:r>
              <a:rPr lang="pl-PL" sz="2000" b="1" u="sng" dirty="0" smtClean="0">
                <a:hlinkClick r:id="rId2"/>
              </a:rPr>
              <a:t>http://pl.wikipedia.org/wiki/Wojciech_Korfanty</a:t>
            </a:r>
            <a:endParaRPr lang="pl-PL" sz="2000" dirty="0" smtClean="0"/>
          </a:p>
          <a:p>
            <a:r>
              <a:rPr lang="pl-PL" sz="2000" b="1" u="sng" dirty="0" smtClean="0">
                <a:hlinkClick r:id="rId3"/>
              </a:rPr>
              <a:t>http://www.alfa.com.pl/slask/201205/s33.htm</a:t>
            </a:r>
            <a:endParaRPr lang="pl-PL" sz="2000" dirty="0" smtClean="0"/>
          </a:p>
          <a:p>
            <a:r>
              <a:rPr lang="pl-PL" sz="2000" b="1" u="sng" dirty="0" smtClean="0">
                <a:hlinkClick r:id="rId4"/>
              </a:rPr>
              <a:t>http://www.radio.opole.pl/do_druku/typ,0,id,256882.html</a:t>
            </a:r>
            <a:endParaRPr lang="pl-PL" sz="2000" dirty="0" smtClean="0"/>
          </a:p>
          <a:p>
            <a:r>
              <a:rPr lang="pl-PL" sz="2000" b="1" u="sng" dirty="0" smtClean="0">
                <a:hlinkClick r:id="rId5"/>
              </a:rPr>
              <a:t>http://gpcodziennie.pl/13876-wojciech-korfanty-wybitny-polityk.html#.VCv5Hmd_vbE</a:t>
            </a:r>
            <a:endParaRPr lang="pl-PL" sz="2000" dirty="0" smtClean="0"/>
          </a:p>
          <a:p>
            <a:r>
              <a:rPr lang="pl-PL" sz="2000" b="1" u="sng" dirty="0" smtClean="0">
                <a:hlinkClick r:id="rId6"/>
              </a:rPr>
              <a:t>http://filozofia.3bird.net/</a:t>
            </a:r>
            <a:r>
              <a:rPr lang="pl-PL" sz="2000" b="1" u="sng" dirty="0" err="1" smtClean="0">
                <a:hlinkClick r:id="rId6"/>
              </a:rPr>
              <a:t>download</a:t>
            </a:r>
            <a:r>
              <a:rPr lang="pl-PL" sz="2000" b="1" u="sng" dirty="0" smtClean="0">
                <a:hlinkClick r:id="rId6"/>
              </a:rPr>
              <a:t>/archeologia/</a:t>
            </a:r>
            <a:r>
              <a:rPr lang="pl-PL" sz="2000" b="1" u="sng" dirty="0" err="1" smtClean="0">
                <a:hlinkClick r:id="rId6"/>
              </a:rPr>
              <a:t>historia-wojciech-korfanty-a-sprawa-slaska.pdf</a:t>
            </a:r>
            <a:endParaRPr lang="pl-PL" sz="2000" dirty="0" smtClean="0"/>
          </a:p>
          <a:p>
            <a:r>
              <a:rPr lang="pl-PL" sz="2000" b="1" u="sng" dirty="0" smtClean="0">
                <a:hlinkClick r:id="rId7"/>
              </a:rPr>
              <a:t>http://www.muzeum.siemianowice.pl/wydawnictwa/Rocznik_8.pdf</a:t>
            </a:r>
            <a:endParaRPr lang="pl-PL" sz="2000" dirty="0" smtClean="0"/>
          </a:p>
          <a:p>
            <a:r>
              <a:rPr lang="pl-PL" sz="2000" b="1" u="sng" dirty="0" smtClean="0">
                <a:hlinkClick r:id="rId8"/>
              </a:rPr>
              <a:t>http://www.nto.pl/apps/pbcs.dll/article?AID=/20131113/REPORTAZ/131119981</a:t>
            </a:r>
            <a:endParaRPr lang="pl-PL" sz="2000" dirty="0" smtClean="0"/>
          </a:p>
          <a:p>
            <a:r>
              <a:rPr lang="pl-PL" sz="2000" b="1" u="sng" dirty="0" smtClean="0">
                <a:hlinkClick r:id="rId9"/>
              </a:rPr>
              <a:t>http://halat.pl/korfanty.html</a:t>
            </a:r>
            <a:endParaRPr lang="pl-PL" sz="2000" dirty="0" smtClean="0"/>
          </a:p>
          <a:p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az 6" descr="Korfanty_katedra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8732" y="2305032"/>
            <a:ext cx="3911600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le tekstowe 7"/>
          <p:cNvSpPr txBox="1"/>
          <p:nvPr/>
        </p:nvSpPr>
        <p:spPr>
          <a:xfrm>
            <a:off x="501608" y="8234386"/>
            <a:ext cx="3500462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ŹRÓDŁO:   WIKIPEDIA</a:t>
            </a: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30170" y="876272"/>
            <a:ext cx="221457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GRUPA II</a:t>
            </a:r>
            <a:endParaRPr lang="pl-PL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716450" y="661958"/>
            <a:ext cx="7429552" cy="39703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l-PL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Jesteście znanymi badaczami historii okresu XX – </a:t>
            </a:r>
            <a:r>
              <a:rPr lang="pl-PL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lecia</a:t>
            </a:r>
            <a:r>
              <a:rPr lang="pl-PL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międzywojennego. Zostaliście poproszeni o wygłoszenie prelekcji na temat Traktatu Wersalskiego i jego konsekwencji dla Polski. Zwróćcie szczególną uwagę na część ekspozycji, poświęconą temu zagadnieniu                  i przygotujcie prezentację w programie PowerPoint, która będzie wspomagała Waszą prelekcję.</a:t>
            </a:r>
            <a:endParaRPr lang="pl-PL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787888" y="5019676"/>
            <a:ext cx="7358114" cy="40934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0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Żródła</a:t>
            </a:r>
            <a:r>
              <a:rPr lang="pl-PL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pl-PL" sz="2000" b="1" u="sng" dirty="0" smtClean="0">
                <a:hlinkClick r:id="rId2"/>
              </a:rPr>
              <a:t>http://pl.wikipedia.org/wiki/Traktat_wersalski</a:t>
            </a:r>
            <a:endParaRPr lang="pl-PL" sz="2000" dirty="0" smtClean="0"/>
          </a:p>
          <a:p>
            <a:r>
              <a:rPr lang="pl-PL" sz="2000" b="1" u="sng" dirty="0" smtClean="0">
                <a:hlinkClick r:id="rId3"/>
              </a:rPr>
              <a:t>http://www.polskieradio.pl/39/156/Artykul/1019042,Traktat-wersalski-%E2%80%93-powrot-Polski-na-mape-Europy-</a:t>
            </a:r>
            <a:endParaRPr lang="pl-PL" sz="2000" dirty="0" smtClean="0"/>
          </a:p>
          <a:p>
            <a:r>
              <a:rPr lang="pl-PL" sz="2000" b="1" u="sng" dirty="0" smtClean="0">
                <a:hlinkClick r:id="rId4"/>
              </a:rPr>
              <a:t>http://eszkola.pl/jezyk-polski/traktat-wersalski-2045.html</a:t>
            </a:r>
            <a:endParaRPr lang="pl-PL" sz="2000" dirty="0" smtClean="0"/>
          </a:p>
          <a:p>
            <a:r>
              <a:rPr lang="pl-PL" sz="2000" b="1" u="sng" dirty="0" smtClean="0">
                <a:hlinkClick r:id="rId5"/>
              </a:rPr>
              <a:t>http://historia.org.pl/2012/08/21/traktat-wersalski-sprawiedliwy-pokoj-czy-krzywdzacy-dyktat/</a:t>
            </a:r>
            <a:endParaRPr lang="pl-PL" sz="2000" dirty="0" smtClean="0"/>
          </a:p>
          <a:p>
            <a:r>
              <a:rPr lang="pl-PL" sz="2000" b="1" u="sng" dirty="0" smtClean="0">
                <a:hlinkClick r:id="rId6"/>
              </a:rPr>
              <a:t>http://encyklopedia.pwn.pl/haslo/wersalski-traktat-pokojowy;3994912.html</a:t>
            </a:r>
            <a:endParaRPr lang="pl-PL" sz="2000" dirty="0" smtClean="0"/>
          </a:p>
          <a:p>
            <a:r>
              <a:rPr lang="pl-PL" sz="2000" b="1" u="sng" dirty="0" smtClean="0">
                <a:hlinkClick r:id="rId7"/>
              </a:rPr>
              <a:t>http://dzieje.pl/aktualnosci/traktat-wersalski</a:t>
            </a:r>
            <a:endParaRPr lang="pl-PL" sz="2000" dirty="0" smtClean="0"/>
          </a:p>
          <a:p>
            <a:r>
              <a:rPr lang="pl-PL" sz="2000" b="1" u="sng" dirty="0" smtClean="0">
                <a:hlinkClick r:id="rId8"/>
              </a:rPr>
              <a:t>http://www.eduteka.pl/doc/postanowienia-kongresu-wersalskiego-w-sprawie-polski</a:t>
            </a:r>
            <a:endParaRPr lang="pl-PL" sz="2000" dirty="0" smtClean="0"/>
          </a:p>
          <a:p>
            <a:endParaRPr lang="pl-PL" sz="20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az 7" descr="traktat-10.jpg_200x200-fff-1-85-North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8732" y="2447908"/>
            <a:ext cx="3929090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ole tekstowe 8"/>
          <p:cNvSpPr txBox="1"/>
          <p:nvPr/>
        </p:nvSpPr>
        <p:spPr>
          <a:xfrm>
            <a:off x="501608" y="7662882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Źródło: http://www.patriotycznepodlasie.pl/</a:t>
            </a:r>
            <a:endParaRPr lang="pl-PL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30170" y="876272"/>
            <a:ext cx="221457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GRUPA III</a:t>
            </a:r>
            <a:endParaRPr lang="pl-PL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716450" y="661958"/>
            <a:ext cx="7429552" cy="310854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l-PL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Jesteście badaczami historii Polski. Macie przeprowadzić w szkołach cykl prelekcji na temat Powstań Śląskich. Obejrzyjcie dokładnie ekspozycję w muzeum i przygotujcie prezentację w programie PREZI, ukazującą pamiątki z tego okresu, która będzie ilustracją Waszych wystąpień.</a:t>
            </a:r>
            <a:endParaRPr lang="pl-PL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716450" y="4233858"/>
            <a:ext cx="7500990" cy="39395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0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Żródła</a:t>
            </a:r>
            <a:r>
              <a:rPr lang="pl-PL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pl-PL" sz="20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sz="1800" b="1" u="sng" dirty="0" smtClean="0">
                <a:hlinkClick r:id="rId2"/>
              </a:rPr>
              <a:t>http://pl.wikipedia.org/wiki/I_powstanie_%C5%9Bl%C4%85skie</a:t>
            </a:r>
            <a:endParaRPr lang="pl-PL" sz="1800" dirty="0" smtClean="0"/>
          </a:p>
          <a:p>
            <a:r>
              <a:rPr lang="pl-PL" sz="1800" b="1" u="sng" dirty="0" smtClean="0">
                <a:hlinkClick r:id="rId3"/>
              </a:rPr>
              <a:t>http://pl.wikipedia.org/wiki/II_powstanie_%C5%9Bl%C4%85skie</a:t>
            </a:r>
            <a:endParaRPr lang="pl-PL" sz="1800" dirty="0" smtClean="0"/>
          </a:p>
          <a:p>
            <a:r>
              <a:rPr lang="pl-PL" sz="1800" b="1" u="sng" dirty="0" smtClean="0">
                <a:hlinkClick r:id="rId4"/>
              </a:rPr>
              <a:t>http://pl.wikipedia.org/wiki/III_powstanie_%C5%9Bl%C4%85skie</a:t>
            </a:r>
            <a:endParaRPr lang="pl-PL" sz="1800" dirty="0" smtClean="0"/>
          </a:p>
          <a:p>
            <a:r>
              <a:rPr lang="pl-PL" sz="1800" b="1" u="sng" dirty="0" smtClean="0">
                <a:hlinkClick r:id="rId5"/>
              </a:rPr>
              <a:t>https://www.youtube.com/watch?v=VhRxZOp0smk</a:t>
            </a:r>
            <a:endParaRPr lang="pl-PL" sz="1800" dirty="0" smtClean="0"/>
          </a:p>
          <a:p>
            <a:r>
              <a:rPr lang="pl-PL" sz="1800" b="1" u="sng" dirty="0" smtClean="0">
                <a:hlinkClick r:id="rId6"/>
              </a:rPr>
              <a:t>https://www.youtube.com/watch?v=_6QeY6kX1yQ</a:t>
            </a:r>
            <a:endParaRPr lang="pl-PL" sz="1800" dirty="0" smtClean="0"/>
          </a:p>
          <a:p>
            <a:r>
              <a:rPr lang="pl-PL" sz="1800" b="1" u="sng" dirty="0" smtClean="0">
                <a:hlinkClick r:id="rId7"/>
              </a:rPr>
              <a:t>https://www.youtube.com/watch?v=9EIyHG-ODDs&amp;list=PLWn4k00VieN-YOiAN2O88e5BAMAEyzzXi&amp;index=2</a:t>
            </a:r>
            <a:endParaRPr lang="pl-PL" sz="1800" dirty="0" smtClean="0"/>
          </a:p>
          <a:p>
            <a:r>
              <a:rPr lang="pl-PL" sz="1800" b="1" u="sng" dirty="0" smtClean="0">
                <a:hlinkClick r:id="rId8"/>
              </a:rPr>
              <a:t>http://www.muzeum.gliwice.pl/90-rocznica-plebiscytu-i-iii-powstania-slaskiego/</a:t>
            </a:r>
            <a:endParaRPr lang="pl-PL" sz="1800" dirty="0" smtClean="0"/>
          </a:p>
          <a:p>
            <a:r>
              <a:rPr lang="pl-PL" sz="1800" b="1" u="sng" dirty="0" smtClean="0">
                <a:hlinkClick r:id="rId9"/>
              </a:rPr>
              <a:t>http://www.muzeumslaskie.pl/wystawa-muzeum-slaskiego-w-senacie.php</a:t>
            </a:r>
            <a:endParaRPr lang="pl-PL" sz="1800" dirty="0" smtClean="0"/>
          </a:p>
          <a:p>
            <a:endParaRPr lang="pl-PL" u="sng" dirty="0">
              <a:solidFill>
                <a:schemeClr val="bg1"/>
              </a:solidFill>
            </a:endParaRPr>
          </a:p>
        </p:txBody>
      </p:sp>
      <p:pic>
        <p:nvPicPr>
          <p:cNvPr id="6" name="Obraz 5" descr="1000005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2876536"/>
            <a:ext cx="4502136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6"/>
          <p:cNvSpPr txBox="1"/>
          <p:nvPr/>
        </p:nvSpPr>
        <p:spPr>
          <a:xfrm>
            <a:off x="644484" y="7948634"/>
            <a:ext cx="3429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chemeClr val="tx1"/>
                </a:solidFill>
              </a:rPr>
              <a:t>Źródło: http://swietochlowicki.pl/ </a:t>
            </a:r>
            <a:endParaRPr lang="pl-PL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- Title Slide">
  <a:themeElements>
    <a:clrScheme name="Niestandardowy 2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86CD4D"/>
      </a:accent1>
      <a:accent2>
        <a:srgbClr val="333399"/>
      </a:accent2>
      <a:accent3>
        <a:srgbClr val="AAAAAA"/>
      </a:accent3>
      <a:accent4>
        <a:srgbClr val="DADADA"/>
      </a:accent4>
      <a:accent5>
        <a:srgbClr val="C3E3B2"/>
      </a:accent5>
      <a:accent6>
        <a:srgbClr val="2D2D8A"/>
      </a:accent6>
      <a:hlink>
        <a:srgbClr val="000000"/>
      </a:hlink>
      <a:folHlink>
        <a:srgbClr val="000000"/>
      </a:folHlink>
    </a:clrScheme>
    <a:fontScheme name="Default - Title Slide">
      <a:majorFont>
        <a:latin typeface="CoolveticaRg-Regular"/>
        <a:ea typeface="ヒラギノ角ゴ ProN W3"/>
        <a:cs typeface="ヒラギノ角ゴ ProN W3"/>
      </a:majorFont>
      <a:minorFont>
        <a:latin typeface="CoolveticaRg-Regular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6CD4D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oolveticaRg-Regular" charset="0"/>
            <a:ea typeface="ヒラギノ角ゴ ProN W3" charset="0"/>
            <a:cs typeface="ヒラギノ角ゴ ProN W3" charset="0"/>
            <a:sym typeface="CoolveticaRg-Regula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6CD4D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oolveticaRg-Regular" charset="0"/>
            <a:ea typeface="ヒラギノ角ゴ ProN W3" charset="0"/>
            <a:cs typeface="ヒラギノ角ゴ ProN W3" charset="0"/>
            <a:sym typeface="CoolveticaRg-Regular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Pages>0</Pages>
  <Words>2148</Words>
  <Characters>0</Characters>
  <Application>Microsoft Office PowerPoint</Application>
  <PresentationFormat>Niestandardowy</PresentationFormat>
  <Lines>0</Lines>
  <Paragraphs>282</Paragraphs>
  <Slides>22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4" baseType="lpstr">
      <vt:lpstr>Default - Title Slide</vt:lpstr>
      <vt:lpstr>Prezentacja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Dziękuję za uwagę!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the title here</dc:title>
  <dc:subject/>
  <dc:creator/>
  <cp:keywords/>
  <dc:description/>
  <cp:lastModifiedBy>Yndejn</cp:lastModifiedBy>
  <cp:revision>76</cp:revision>
  <dcterms:modified xsi:type="dcterms:W3CDTF">2016-10-17T15:52:03Z</dcterms:modified>
</cp:coreProperties>
</file>